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9" r:id="rId1"/>
    <p:sldMasterId id="2147483720" r:id="rId2"/>
    <p:sldMasterId id="2147483721" r:id="rId3"/>
  </p:sldMasterIdLst>
  <p:notesMasterIdLst>
    <p:notesMasterId r:id="rId40"/>
  </p:notesMasterIdLst>
  <p:sldIdLst>
    <p:sldId id="294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13004800" cy="7302500"/>
  <p:notesSz cx="7315200" cy="96012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  <p:embeddedFont>
      <p:font typeface="Helvetica Neue" panose="02000503000000020004" pitchFamily="2" charset="0"/>
      <p:regular r:id="rId49"/>
      <p:bold r:id="rId50"/>
      <p:italic r:id="rId51"/>
      <p:boldItalic r:id="rId52"/>
    </p:embeddedFont>
    <p:embeddedFont>
      <p:font typeface="Oswald"/>
      <p:regular r:id="rId53"/>
      <p:bold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Mono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9F8260-B3DB-447D-8F15-0B36A30F5356}">
  <a:tblStyle styleId="{E19F8260-B3DB-447D-8F15-0B36A30F535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CB9072D-448D-4302-B05F-5B109D6F9D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5"/>
    <p:restoredTop sz="94636"/>
  </p:normalViewPr>
  <p:slideViewPr>
    <p:cSldViewPr snapToGrid="0" snapToObjects="1">
      <p:cViewPr varScale="1">
        <p:scale>
          <a:sx n="83" d="100"/>
          <a:sy n="83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2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720725"/>
            <a:ext cx="6410325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75361" y="4560570"/>
            <a:ext cx="5364479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5d9a7c5e1_0_5:notes"/>
          <p:cNvSpPr txBox="1">
            <a:spLocks noGrp="1"/>
          </p:cNvSpPr>
          <p:nvPr>
            <p:ph type="body" idx="1"/>
          </p:nvPr>
        </p:nvSpPr>
        <p:spPr>
          <a:xfrm>
            <a:off x="975361" y="4560570"/>
            <a:ext cx="53643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NOTE</a:t>
            </a:r>
            <a:r>
              <a:rPr lang="en-US" sz="1400"/>
              <a:t>: Lessons with a * next to them are OPTIONAL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25d9a7c5e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77445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5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f91cefd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9" name="Google Shape;669;g3f91cefd97_0_8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f91cefd9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g3f91cefd97_0_13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f91cefd9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2" name="Google Shape;682;g3f91cefd97_0_19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9" name="Google Shape;689;p17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 Note: The following slide introduces PEMDAS as a method of memorizing mathematical rules for order of operations.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0:notes"/>
          <p:cNvSpPr txBox="1">
            <a:spLocks noGrp="1"/>
          </p:cNvSpPr>
          <p:nvPr>
            <p:ph type="body" idx="1"/>
          </p:nvPr>
        </p:nvSpPr>
        <p:spPr>
          <a:xfrm>
            <a:off x="975361" y="4560570"/>
            <a:ext cx="5364479" cy="4320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720725"/>
            <a:ext cx="6410325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4" name="Google Shape;704;p18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Instructor Note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Explain each operator and an example of how you’d use that operator within the dataset.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Include an example with a ‘money’ datatype, such as filtering on 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price column of the Products table</a:t>
            </a:r>
            <a:b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SELCT CAST(p.standardcost as MONEY) FROM production.product p</a:t>
            </a:r>
            <a:b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 CAST(p.standardcost as MONEY) &gt; '$2000';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 and discuss the ‘</a:t>
            </a:r>
            <a:r>
              <a:rPr lang="en-US" b="1" i="0" u="none" strike="noStrike" cap="none">
                <a:solidFill>
                  <a:srgbClr val="7A174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’ wildcard and how it works.</a:t>
            </a:r>
            <a:b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p.name 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production.product p</a:t>
            </a:r>
            <a:endParaRPr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p.name 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LIKE 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'%Handlebar%';</a:t>
            </a:r>
            <a:b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What could you use if you wanted to enter multiple values?</a:t>
            </a:r>
            <a:b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SELECT p.name FROM production.product p</a:t>
            </a:r>
            <a:endParaRPr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 p.name IN ('Crown Race', 'Chain Stays');</a:t>
            </a:r>
            <a:endParaRPr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7" name="Google Shape;717;p20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000000"/>
                </a:solidFill>
              </a:rPr>
              <a:t>Instructor Note</a:t>
            </a: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Have students follow along as you build the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r>
              <a:rPr lang="en-US">
                <a:solidFill>
                  <a:srgbClr val="000000"/>
                </a:solidFill>
              </a:rPr>
              <a:t> above </a:t>
            </a: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SQ</a:t>
            </a:r>
            <a:r>
              <a:rPr lang="en-US">
                <a:solidFill>
                  <a:srgbClr val="000000"/>
                </a:solidFill>
              </a:rPr>
              <a:t>L.</a:t>
            </a:r>
            <a:endParaRPr>
              <a:solidFill>
                <a:srgbClr val="000000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p.safetystocklevel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p.safetystocklevel != 1000;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US" b="1">
                <a:solidFill>
                  <a:srgbClr val="000000"/>
                </a:solidFill>
              </a:rPr>
              <a:t>348 </a:t>
            </a:r>
            <a:r>
              <a:rPr lang="en-US" b="1" i="0" u="none" strike="noStrike" cap="none">
                <a:solidFill>
                  <a:srgbClr val="000000"/>
                </a:solidFill>
              </a:rPr>
              <a:t>rows</a:t>
            </a:r>
            <a:endParaRPr b="1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SELECT count(p.productid) FROM production.product p WHERE productid &gt; 300;</a:t>
            </a: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US" b="1">
                <a:solidFill>
                  <a:srgbClr val="000000"/>
                </a:solidFill>
              </a:rPr>
              <a:t>500</a:t>
            </a:r>
            <a:r>
              <a:rPr lang="en-US" b="1" i="0" u="none" strike="noStrike" cap="none">
                <a:solidFill>
                  <a:srgbClr val="000000"/>
                </a:solidFill>
              </a:rPr>
              <a:t> rows</a:t>
            </a:r>
            <a:endParaRPr b="1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SELECT count(p.productid) FROM production.product p WHERE p.reorderpoint &lt; 50;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US" b="1">
                <a:solidFill>
                  <a:srgbClr val="000000"/>
                </a:solidFill>
              </a:rPr>
              <a:t>59 rows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3" name="Google Shape;723;p2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Instructor Note</a:t>
            </a:r>
            <a:r>
              <a:rPr lang="en-US"/>
              <a:t>: Have students follow along as you build the questions above in SQL.</a:t>
            </a:r>
            <a:endParaRPr/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* FROM production.product p WHERE p.productline IN ('R', 'S');</a:t>
            </a: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135</a:t>
            </a:r>
            <a:r>
              <a:rPr lang="en-US" sz="1200" b="1" i="0" u="none" strike="noStrike" cap="none">
                <a:solidFill>
                  <a:schemeClr val="dk1"/>
                </a:solidFill>
              </a:rPr>
              <a:t> rows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Please note</a:t>
            </a:r>
            <a:r>
              <a:rPr lang="en-US"/>
              <a:t>:  in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pgAdmin 4.6.1</a:t>
            </a:r>
            <a:r>
              <a:rPr lang="en-US"/>
              <a:t>, you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cannot use wildcards with IN function</a:t>
            </a:r>
            <a:r>
              <a:rPr lang="en-US"/>
              <a:t> (as of 9/19/17)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8e4b1fbec_0_0:notes"/>
          <p:cNvSpPr txBox="1">
            <a:spLocks noGrp="1"/>
          </p:cNvSpPr>
          <p:nvPr>
            <p:ph type="body" idx="1"/>
          </p:nvPr>
        </p:nvSpPr>
        <p:spPr>
          <a:xfrm>
            <a:off x="709353" y="5633645"/>
            <a:ext cx="3901500" cy="53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28e4b1fb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8461" y="890307"/>
            <a:ext cx="4663200" cy="444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66107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9" name="Google Shape;729;p2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rgbClr val="7F7F7F"/>
                </a:solidFill>
                <a:latin typeface="Roboto Mono"/>
                <a:ea typeface="Roboto Mono"/>
                <a:cs typeface="Roboto Mono"/>
                <a:sym typeface="Roboto Mono"/>
              </a:rPr>
              <a:t>SELECT * FROM production.product p WHERE p.weight BETWEEN 25 AND 30;</a:t>
            </a: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40 </a:t>
            </a:r>
            <a:r>
              <a:rPr lang="en-US" b="1" i="0" u="none" strike="noStrike" cap="none">
                <a:solidFill>
                  <a:schemeClr val="dk1"/>
                </a:solidFill>
              </a:rPr>
              <a:t>rows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  <a:latin typeface="Roboto Mono"/>
                <a:ea typeface="Roboto Mono"/>
                <a:cs typeface="Roboto Mono"/>
                <a:sym typeface="Roboto Mono"/>
              </a:rPr>
              <a:t>SELECT * FROM production.product p WHERE p.listprice BETWEEN 10 AND 30;</a:t>
            </a: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17</a:t>
            </a:r>
            <a:r>
              <a:rPr lang="en-US" b="1" i="0" u="none" strike="noStrike" cap="none">
                <a:solidFill>
                  <a:schemeClr val="dk1"/>
                </a:solidFill>
              </a:rPr>
              <a:t> rows</a:t>
            </a:r>
            <a:endParaRPr b="1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2" name="Google Shape;742;p27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Returns 31 rows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Answer on following slide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8" name="Google Shape;748;p28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Returns 22 rows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Check: 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Ask a student to explain why this will work and why to be careful with using OR. </a:t>
            </a:r>
            <a:r>
              <a:rPr lang="en-US">
                <a:solidFill>
                  <a:srgbClr val="7A17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The PostgreSQL order of operation for logical operators is generally:  </a:t>
            </a:r>
            <a:r>
              <a:rPr lang="en-US" b="1">
                <a:solidFill>
                  <a:srgbClr val="7A1743"/>
                </a:solidFill>
                <a:latin typeface="Calibri"/>
                <a:ea typeface="Calibri"/>
                <a:cs typeface="Calibri"/>
                <a:sym typeface="Calibri"/>
              </a:rPr>
              <a:t>NOT–AND–OR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Please note that i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 the query was left unbracketed and typical OOO applies, the above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result </a:t>
            </a:r>
            <a:r>
              <a:rPr lang="en-US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would not be true.</a:t>
            </a:r>
            <a:endParaRPr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f91cefd97_0_26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97000" rIns="97000" bIns="9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3f91cefd9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f91cefd9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0" name="Google Shape;760;g3f91cefd97_0_27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f91cefd97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Google Shape;766;g3f91cefd97_0_27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f91cefd97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2" name="Google Shape;772;g3f91cefd97_0_28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f91cefd97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g3f91cefd97_0_28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Check: What do string functions do?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f91cefd97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4" name="Google Shape;784;g3f91cefd97_0_30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Name two ways to access a quick view of the first 100 rows: SELECT * FROM LIMIT 100; right click on table -&gt; select top 100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What’s the SQL command used to designate data sources?:  FROM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What’s important about upper- and lowercase for stored data?: Quieries are case sensitive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How do you solve for comparing a number to text value?:  Convert the text value to a number using CASE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What punctuation is used to encapsulate a text string in SQL?:  Single tick marks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Name two ways to see how many rows a query returns.: SELECT COUNT(*) FROM x; Look at the lower right hand notification after running a query in pgadmin</a:t>
            </a:r>
            <a:endParaRPr/>
          </a:p>
        </p:txBody>
      </p:sp>
      <p:sp>
        <p:nvSpPr>
          <p:cNvPr id="615" name="Google Shape;6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f91cefd97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0" name="Google Shape;790;g3f91cefd97_0_30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f91cefd97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6" name="Google Shape;796;g3f91cefd97_0_31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f91cefd97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2" name="Google Shape;802;g3f91cefd97_0_31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f91cefd9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8" name="Google Shape;808;g3f91cefd97_0_32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f91cefd97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1321" y="720090"/>
            <a:ext cx="65127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3f91cefd97_0_32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48500" rIns="97000" bIns="485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7" name="Google Shape;827;p25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Check: </a:t>
            </a:r>
            <a:r>
              <a:rPr lang="en-US" i="0" u="none" strike="noStrike" cap="none">
                <a:solidFill>
                  <a:srgbClr val="000000"/>
                </a:solidFill>
              </a:rPr>
              <a:t>With two minutes remaining in the activity, have students share their answers with the class. 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Answers:</a:t>
            </a:r>
            <a:endParaRPr b="1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-- 1. Which products have a standard cost of more than $2,000? (5 rows)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SELECT *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FROM production.product AS p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WHERE p.standardcost &gt; 2000;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			 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-- 2. What is the name of the black colored product weighing between 18 and 19 pounds? (1 row - "Road-650 Black, 44")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SELECT p.name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FROM production.product AS p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WHERE p.color = 'Black'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AND p.weightunitmeasurecode = 'LB'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AND p.weight BETWEEN 18 AND 19;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			 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-- 3. How many products take more than 3 days to manufacture? (1 row - 97)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SELECT COUNT(p.productid)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FROM production.product AS p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WHERE p.daystomanufacture &gt; 3;				 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			 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-- 4. How many long-sleeve jersey products are there? (4 rows)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SELECT *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FROM production.product AS p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WHERE p.name LIKE 'Long-Sleeve%';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-- 5. How many different product lines are there? (4 rows - R, T, S, M)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SELECT DISTINCT(p.productline)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FROM production.product AS p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WHERE p.productline IS NOT NULL;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			 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			 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-- 6. What is the average list price of all products in the R and S product lines combined?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--Format your answer as a money datatype. (1 row - $728.14)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SELECT CAST(AVG(p.listprice) AS MONEY)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FROM production.product AS p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WHERE p.productline IN ('R', 'S');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			 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			 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-- 7. Bonus - I only want information about our unfinished goods. Can you get me the safety stock level and cost of goods?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 --The safety stock level should be less than 5 OR the cost of goods sold should be greater than $100, either is fine.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SELECT *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FROM production.product AS p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WHERE p.finishedgoodsflag = 'false'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AND (p.safetystocklevel &lt; 5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OR p.standardcost &gt; 100);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			 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1" name="Google Shape;631;p1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5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4" name="Google Shape;644;p13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a210804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4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g2ba2108046_0_175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 Prompt: Ask students to create their own header using this template.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ba210804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720725"/>
            <a:ext cx="64134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6" name="Google Shape;656;g2ba2108046_0_180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/>
              <a:t>Check</a:t>
            </a:r>
            <a:r>
              <a:rPr lang="en-US"/>
              <a:t>: You have adopted several new queries that have not been commented. After figuring out what they do, would you add comments?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496834" y="1440611"/>
            <a:ext cx="11916181" cy="516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581" y="753261"/>
            <a:ext cx="2921593" cy="321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2"/>
          <p:cNvCxnSpPr/>
          <p:nvPr/>
        </p:nvCxnSpPr>
        <p:spPr>
          <a:xfrm>
            <a:off x="591720" y="608925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" name="Google Shape;13;p2"/>
          <p:cNvSpPr txBox="1"/>
          <p:nvPr/>
        </p:nvSpPr>
        <p:spPr>
          <a:xfrm>
            <a:off x="465807" y="6744970"/>
            <a:ext cx="11366527" cy="41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591789" y="6735030"/>
            <a:ext cx="1182122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1146" y="6791079"/>
            <a:ext cx="321869" cy="32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 - Red">
  <p:cSld name="Body Copy - Red">
    <p:bg>
      <p:bgPr>
        <a:solidFill>
          <a:srgbClr val="E51B24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582578" y="734835"/>
            <a:ext cx="11830257" cy="89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5103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582578" y="1791621"/>
            <a:ext cx="11696713" cy="486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9713" marR="0" lvl="0" indent="-239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eorgia"/>
              <a:buNone/>
              <a:defRPr sz="283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60375" marR="0" lvl="1" indent="-2698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914400" marR="0" lvl="2" indent="-228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374775" marR="0" lvl="3" indent="-2317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1828800" marR="0" lvl="4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677546" marR="0" lvl="5" indent="-2518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64373" marR="0" lvl="6" indent="-25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1198" marR="0" lvl="7" indent="-24759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38026" marR="0" lvl="8" indent="-25182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582578" y="493861"/>
            <a:ext cx="880640" cy="185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575" tIns="129575" rIns="129575" bIns="129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85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1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101" name="Google Shape;101;p11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2"/>
          <p:cNvCxnSpPr/>
          <p:nvPr/>
        </p:nvCxnSpPr>
        <p:spPr>
          <a:xfrm>
            <a:off x="591720" y="60022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5" name="Google Shape;105;p12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Google Shape;106;p12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107" name="Google Shape;107;p12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8" name="Google Shape;10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>
            <a:spLocks noGrp="1"/>
          </p:cNvSpPr>
          <p:nvPr>
            <p:ph type="title"/>
          </p:nvPr>
        </p:nvSpPr>
        <p:spPr>
          <a:xfrm>
            <a:off x="495928" y="600229"/>
            <a:ext cx="11838716" cy="70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body" idx="1"/>
          </p:nvPr>
        </p:nvSpPr>
        <p:spPr>
          <a:xfrm>
            <a:off x="496834" y="1440611"/>
            <a:ext cx="11916181" cy="5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462329" y="1528829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Q&amp;A</a:t>
            </a:r>
            <a:endParaRPr/>
          </a:p>
        </p:txBody>
      </p:sp>
      <p:cxnSp>
        <p:nvCxnSpPr>
          <p:cNvPr id="113" name="Google Shape;113;p13"/>
          <p:cNvCxnSpPr/>
          <p:nvPr/>
        </p:nvCxnSpPr>
        <p:spPr>
          <a:xfrm>
            <a:off x="591720" y="60022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4" name="Google Shape;114;p13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5" name="Google Shape;115;p13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495928" y="600232"/>
            <a:ext cx="11838716" cy="7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333" cy="65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671719" y="1536036"/>
            <a:ext cx="1831252" cy="182807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417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2691986" y="1536036"/>
            <a:ext cx="1831252" cy="1828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417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4712251" y="1536036"/>
            <a:ext cx="1831252" cy="1828073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417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671717" y="3511937"/>
            <a:ext cx="1426347" cy="142387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2270208" y="3511937"/>
            <a:ext cx="1426347" cy="142387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3868695" y="3511937"/>
            <a:ext cx="1426347" cy="142387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671734" y="5106994"/>
            <a:ext cx="1426347" cy="142387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2270225" y="5106994"/>
            <a:ext cx="1426347" cy="142387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5467184" y="3511937"/>
            <a:ext cx="1426347" cy="142387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3868712" y="5106994"/>
            <a:ext cx="1426347" cy="14238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14"/>
          <p:cNvGrpSpPr/>
          <p:nvPr/>
        </p:nvGrpSpPr>
        <p:grpSpPr>
          <a:xfrm>
            <a:off x="8809425" y="1644222"/>
            <a:ext cx="2616384" cy="2712599"/>
            <a:chOff x="1020750" y="2355030"/>
            <a:chExt cx="1839645" cy="1910613"/>
          </a:xfrm>
        </p:grpSpPr>
        <p:sp>
          <p:nvSpPr>
            <p:cNvPr id="132" name="Google Shape;132;p14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Oswald"/>
                <a:buNone/>
              </a:pPr>
              <a:r>
                <a:rPr lang="en-US" sz="1985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51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985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85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133" name="Google Shape;133;p14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134" name="Google Shape;134;p14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8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8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" name="Google Shape;136;p14"/>
          <p:cNvGrpSpPr/>
          <p:nvPr/>
        </p:nvGrpSpPr>
        <p:grpSpPr>
          <a:xfrm>
            <a:off x="8379379" y="4483548"/>
            <a:ext cx="3476480" cy="2155504"/>
            <a:chOff x="5540475" y="1141525"/>
            <a:chExt cx="2444400" cy="1518224"/>
          </a:xfrm>
        </p:grpSpPr>
        <p:sp>
          <p:nvSpPr>
            <p:cNvPr id="137" name="Google Shape;137;p14"/>
            <p:cNvSpPr/>
            <p:nvPr/>
          </p:nvSpPr>
          <p:spPr>
            <a:xfrm>
              <a:off x="5540475" y="1141525"/>
              <a:ext cx="2444400" cy="1324199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eorgia"/>
                <a:buNone/>
              </a:pPr>
              <a:r>
                <a:rPr lang="en-US" sz="1702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10800000">
              <a:off x="6647474" y="2390950"/>
              <a:ext cx="230400" cy="268799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8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5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Google Shape;141;p15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42" name="Google Shape;142;p15"/>
          <p:cNvGrpSpPr/>
          <p:nvPr/>
        </p:nvGrpSpPr>
        <p:grpSpPr>
          <a:xfrm>
            <a:off x="635006" y="1828805"/>
            <a:ext cx="1269661" cy="1269661"/>
            <a:chOff x="0" y="0"/>
            <a:chExt cx="1269661" cy="1269661"/>
          </a:xfrm>
        </p:grpSpPr>
        <p:pic>
          <p:nvPicPr>
            <p:cNvPr id="143" name="Google Shape;143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5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>
            <a:off x="2159005" y="1828805"/>
            <a:ext cx="1269661" cy="1269661"/>
            <a:chOff x="0" y="0"/>
            <a:chExt cx="1269661" cy="1269661"/>
          </a:xfrm>
        </p:grpSpPr>
        <p:pic>
          <p:nvPicPr>
            <p:cNvPr id="146" name="Google Shape;14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5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148" name="Google Shape;148;p15"/>
          <p:cNvGrpSpPr/>
          <p:nvPr/>
        </p:nvGrpSpPr>
        <p:grpSpPr>
          <a:xfrm>
            <a:off x="635006" y="3340106"/>
            <a:ext cx="1269661" cy="1269661"/>
            <a:chOff x="0" y="0"/>
            <a:chExt cx="1269661" cy="1269661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5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151" name="Google Shape;151;p15"/>
          <p:cNvGrpSpPr/>
          <p:nvPr/>
        </p:nvGrpSpPr>
        <p:grpSpPr>
          <a:xfrm>
            <a:off x="2159005" y="3340106"/>
            <a:ext cx="1269661" cy="1269661"/>
            <a:chOff x="0" y="0"/>
            <a:chExt cx="1269661" cy="1269661"/>
          </a:xfrm>
        </p:grpSpPr>
        <p:pic>
          <p:nvPicPr>
            <p:cNvPr id="152" name="Google Shape;15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154" name="Google Shape;154;p15"/>
          <p:cNvGrpSpPr/>
          <p:nvPr/>
        </p:nvGrpSpPr>
        <p:grpSpPr>
          <a:xfrm>
            <a:off x="635006" y="4876807"/>
            <a:ext cx="1269661" cy="1269661"/>
            <a:chOff x="0" y="0"/>
            <a:chExt cx="1269661" cy="1269661"/>
          </a:xfrm>
        </p:grpSpPr>
        <p:pic>
          <p:nvPicPr>
            <p:cNvPr id="155" name="Google Shape;155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5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2159005" y="4876807"/>
            <a:ext cx="1269661" cy="1269661"/>
            <a:chOff x="0" y="0"/>
            <a:chExt cx="1269661" cy="1269661"/>
          </a:xfrm>
        </p:grpSpPr>
        <p:pic>
          <p:nvPicPr>
            <p:cNvPr id="158" name="Google Shape;158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160" name="Google Shape;160;p15"/>
          <p:cNvSpPr/>
          <p:nvPr/>
        </p:nvSpPr>
        <p:spPr>
          <a:xfrm>
            <a:off x="8790782" y="1828803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8425" tIns="278425" rIns="278425" bIns="2784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9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  <p:grpSp>
        <p:nvGrpSpPr>
          <p:cNvPr id="161" name="Google Shape;161;p15"/>
          <p:cNvGrpSpPr/>
          <p:nvPr/>
        </p:nvGrpSpPr>
        <p:grpSpPr>
          <a:xfrm>
            <a:off x="4051302" y="1828803"/>
            <a:ext cx="2031493" cy="2031492"/>
            <a:chOff x="0" y="0"/>
            <a:chExt cx="2031492" cy="2031492"/>
          </a:xfrm>
        </p:grpSpPr>
        <p:pic>
          <p:nvPicPr>
            <p:cNvPr id="162" name="Google Shape;162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65100" y="419100"/>
              <a:ext cx="1750220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15"/>
          <p:cNvGrpSpPr/>
          <p:nvPr/>
        </p:nvGrpSpPr>
        <p:grpSpPr>
          <a:xfrm>
            <a:off x="6362703" y="1828803"/>
            <a:ext cx="2031493" cy="2031492"/>
            <a:chOff x="0" y="0"/>
            <a:chExt cx="2031492" cy="2031492"/>
          </a:xfrm>
        </p:grpSpPr>
        <p:pic>
          <p:nvPicPr>
            <p:cNvPr id="166" name="Google Shape;166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5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15"/>
          <p:cNvGrpSpPr/>
          <p:nvPr/>
        </p:nvGrpSpPr>
        <p:grpSpPr>
          <a:xfrm>
            <a:off x="4051302" y="4114802"/>
            <a:ext cx="2031493" cy="2031492"/>
            <a:chOff x="0" y="0"/>
            <a:chExt cx="2031492" cy="2031492"/>
          </a:xfrm>
        </p:grpSpPr>
        <p:pic>
          <p:nvPicPr>
            <p:cNvPr id="170" name="Google Shape;170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15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15"/>
          <p:cNvGrpSpPr/>
          <p:nvPr/>
        </p:nvGrpSpPr>
        <p:grpSpPr>
          <a:xfrm>
            <a:off x="6362703" y="4114802"/>
            <a:ext cx="2031493" cy="2031492"/>
            <a:chOff x="0" y="0"/>
            <a:chExt cx="2031492" cy="2031492"/>
          </a:xfrm>
        </p:grpSpPr>
        <p:pic>
          <p:nvPicPr>
            <p:cNvPr id="174" name="Google Shape;174;p1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15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15"/>
          <p:cNvSpPr/>
          <p:nvPr/>
        </p:nvSpPr>
        <p:spPr>
          <a:xfrm>
            <a:off x="8940839" y="4156958"/>
            <a:ext cx="3331551" cy="20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8425" tIns="278425" rIns="278425" bIns="2784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/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6" y="1555335"/>
            <a:ext cx="6351207" cy="5135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6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1" name="Google Shape;181;p16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3606801" y="1803406"/>
            <a:ext cx="5829299" cy="32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07075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17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Google Shape;186;p17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7" name="Google Shape;187;p17"/>
          <p:cNvSpPr txBox="1">
            <a:spLocks noGrp="1"/>
          </p:cNvSpPr>
          <p:nvPr>
            <p:ph type="body" idx="1"/>
          </p:nvPr>
        </p:nvSpPr>
        <p:spPr>
          <a:xfrm>
            <a:off x="3759201" y="1841504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3" y="1511303"/>
            <a:ext cx="6834347" cy="5325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18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1" name="Google Shape;191;p18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3822703" y="2095506"/>
            <a:ext cx="5435600" cy="408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8100" y="754239"/>
            <a:ext cx="4037396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5701" y="812191"/>
            <a:ext cx="3689785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1099" y="799490"/>
            <a:ext cx="2977537" cy="54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19"/>
          <p:cNvCxnSpPr/>
          <p:nvPr/>
        </p:nvCxnSpPr>
        <p:spPr>
          <a:xfrm>
            <a:off x="635003" y="399615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Google Shape;198;p19"/>
          <p:cNvCxnSpPr/>
          <p:nvPr/>
        </p:nvCxnSpPr>
        <p:spPr>
          <a:xfrm>
            <a:off x="635003" y="983815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99" name="Google Shape;199;p19"/>
          <p:cNvSpPr/>
          <p:nvPr/>
        </p:nvSpPr>
        <p:spPr>
          <a:xfrm>
            <a:off x="5533603" y="3511371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3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9064200" y="3511371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3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body" idx="1"/>
          </p:nvPr>
        </p:nvSpPr>
        <p:spPr>
          <a:xfrm>
            <a:off x="1723603" y="1421786"/>
            <a:ext cx="2311401" cy="396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203" name="Google Shape;203;p19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4" name="Google Shape;20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223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3"/>
          <p:cNvCxnSpPr/>
          <p:nvPr/>
        </p:nvCxnSpPr>
        <p:spPr>
          <a:xfrm>
            <a:off x="591720" y="596674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3"/>
          <p:cNvCxnSpPr/>
          <p:nvPr/>
        </p:nvCxnSpPr>
        <p:spPr>
          <a:xfrm>
            <a:off x="591720" y="1218736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">
  <p:cSld name="1_Chapter">
    <p:bg>
      <p:bgPr>
        <a:solidFill>
          <a:srgbClr val="1EC9C6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Content: Text, 1 Colum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2286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4572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6858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9144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11430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13716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16002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18288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‣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581" y="753261"/>
            <a:ext cx="2916520" cy="321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4"/>
          <p:cNvCxnSpPr/>
          <p:nvPr/>
        </p:nvCxnSpPr>
        <p:spPr>
          <a:xfrm>
            <a:off x="591719" y="608921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6" name="Google Shape;216;p24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7" name="Google Shape;217;p24"/>
          <p:cNvSpPr txBox="1"/>
          <p:nvPr/>
        </p:nvSpPr>
        <p:spPr>
          <a:xfrm>
            <a:off x="465804" y="6744967"/>
            <a:ext cx="11366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/>
          </a:p>
        </p:txBody>
      </p:sp>
      <p:cxnSp>
        <p:nvCxnSpPr>
          <p:cNvPr id="218" name="Google Shape;218;p24"/>
          <p:cNvCxnSpPr/>
          <p:nvPr/>
        </p:nvCxnSpPr>
        <p:spPr>
          <a:xfrm>
            <a:off x="591787" y="6735030"/>
            <a:ext cx="1182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1144" y="6791079"/>
            <a:ext cx="321219" cy="321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495928" y="596672"/>
            <a:ext cx="118389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495928" y="1454337"/>
            <a:ext cx="11838900" cy="4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26"/>
          <p:cNvSpPr txBox="1"/>
          <p:nvPr/>
        </p:nvSpPr>
        <p:spPr>
          <a:xfrm>
            <a:off x="457823" y="6740723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/>
          </a:p>
        </p:txBody>
      </p:sp>
      <p:cxnSp>
        <p:nvCxnSpPr>
          <p:cNvPr id="231" name="Google Shape;231;p26"/>
          <p:cNvCxnSpPr/>
          <p:nvPr/>
        </p:nvCxnSpPr>
        <p:spPr>
          <a:xfrm>
            <a:off x="591719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2" name="Google Shape;23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1" y="6801590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6"/>
          <p:cNvCxnSpPr/>
          <p:nvPr/>
        </p:nvCxnSpPr>
        <p:spPr>
          <a:xfrm>
            <a:off x="591719" y="596672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26"/>
          <p:cNvCxnSpPr/>
          <p:nvPr/>
        </p:nvCxnSpPr>
        <p:spPr>
          <a:xfrm>
            <a:off x="591719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27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7" name="Google Shape;237;p27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8" name="Google Shape;238;p27"/>
          <p:cNvSpPr txBox="1"/>
          <p:nvPr/>
        </p:nvSpPr>
        <p:spPr>
          <a:xfrm>
            <a:off x="457823" y="6740723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/>
          </a:p>
        </p:txBody>
      </p:sp>
      <p:cxnSp>
        <p:nvCxnSpPr>
          <p:cNvPr id="239" name="Google Shape;239;p27"/>
          <p:cNvCxnSpPr/>
          <p:nvPr/>
        </p:nvCxnSpPr>
        <p:spPr>
          <a:xfrm>
            <a:off x="591719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0" name="Google Shape;24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1" y="6801590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7"/>
          <p:cNvCxnSpPr/>
          <p:nvPr/>
        </p:nvCxnSpPr>
        <p:spPr>
          <a:xfrm>
            <a:off x="591719" y="596672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27"/>
          <p:cNvCxnSpPr/>
          <p:nvPr/>
        </p:nvCxnSpPr>
        <p:spPr>
          <a:xfrm>
            <a:off x="591719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56"/>
            <a:ext cx="950847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956581" y="3269932"/>
            <a:ext cx="11727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50" tIns="91350" rIns="91350" bIns="913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3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45" name="Google Shape;245;p27"/>
          <p:cNvCxnSpPr/>
          <p:nvPr/>
        </p:nvCxnSpPr>
        <p:spPr>
          <a:xfrm rot="10800000">
            <a:off x="2497950" y="1758750"/>
            <a:ext cx="0" cy="4653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495928" y="596672"/>
            <a:ext cx="118389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497379" y="596671"/>
            <a:ext cx="11216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457823" y="6740723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/>
          </a:p>
        </p:txBody>
      </p:sp>
      <p:cxnSp>
        <p:nvCxnSpPr>
          <p:cNvPr id="250" name="Google Shape;250;p28"/>
          <p:cNvCxnSpPr/>
          <p:nvPr/>
        </p:nvCxnSpPr>
        <p:spPr>
          <a:xfrm>
            <a:off x="591719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1" name="Google Shape;25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1" y="6801590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8"/>
          <p:cNvCxnSpPr/>
          <p:nvPr/>
        </p:nvCxnSpPr>
        <p:spPr>
          <a:xfrm>
            <a:off x="591719" y="596672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28"/>
          <p:cNvCxnSpPr/>
          <p:nvPr/>
        </p:nvCxnSpPr>
        <p:spPr>
          <a:xfrm>
            <a:off x="591719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/>
        </p:nvSpPr>
        <p:spPr>
          <a:xfrm>
            <a:off x="457825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/>
          </a:p>
        </p:txBody>
      </p:sp>
      <p:cxnSp>
        <p:nvCxnSpPr>
          <p:cNvPr id="256" name="Google Shape;256;p29"/>
          <p:cNvCxnSpPr/>
          <p:nvPr/>
        </p:nvCxnSpPr>
        <p:spPr>
          <a:xfrm>
            <a:off x="591720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7" name="Google Shape;25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133" cy="318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xfrm>
            <a:off x="635000" y="2414109"/>
            <a:ext cx="117348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 Sans"/>
              <a:buChar char="‣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 Sans"/>
              <a:buChar char="‣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457825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/>
          </a:p>
        </p:txBody>
      </p:sp>
      <p:cxnSp>
        <p:nvCxnSpPr>
          <p:cNvPr id="261" name="Google Shape;261;p30"/>
          <p:cNvCxnSpPr/>
          <p:nvPr/>
        </p:nvCxnSpPr>
        <p:spPr>
          <a:xfrm>
            <a:off x="591720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2" name="Google Shape;26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0"/>
          <p:cNvCxnSpPr/>
          <p:nvPr/>
        </p:nvCxnSpPr>
        <p:spPr>
          <a:xfrm>
            <a:off x="591720" y="596674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30"/>
          <p:cNvCxnSpPr/>
          <p:nvPr/>
        </p:nvCxnSpPr>
        <p:spPr>
          <a:xfrm>
            <a:off x="591720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495928" y="683431"/>
            <a:ext cx="11216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635002" y="1548455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5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300"/>
          </a:p>
        </p:txBody>
      </p:sp>
    </p:spTree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31"/>
          <p:cNvCxnSpPr/>
          <p:nvPr/>
        </p:nvCxnSpPr>
        <p:spPr>
          <a:xfrm>
            <a:off x="591719" y="635000"/>
            <a:ext cx="118212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9" name="Google Shape;269;p31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0" name="Google Shape;270;p31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/>
          </a:p>
        </p:txBody>
      </p:sp>
      <p:cxnSp>
        <p:nvCxnSpPr>
          <p:cNvPr id="271" name="Google Shape;271;p31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495928" y="635001"/>
            <a:ext cx="118389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32"/>
          <p:cNvCxnSpPr/>
          <p:nvPr/>
        </p:nvCxnSpPr>
        <p:spPr>
          <a:xfrm>
            <a:off x="591719" y="600228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6" name="Google Shape;276;p32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7" name="Google Shape;277;p32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/>
          </a:p>
        </p:txBody>
      </p:sp>
      <p:cxnSp>
        <p:nvCxnSpPr>
          <p:cNvPr id="278" name="Google Shape;278;p32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9" name="Google Shape;27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495928" y="600229"/>
            <a:ext cx="11838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591720" y="60022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" name="Google Shape;26;p4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" name="Google Shape;27;p4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3"/>
          <p:cNvCxnSpPr/>
          <p:nvPr/>
        </p:nvCxnSpPr>
        <p:spPr>
          <a:xfrm>
            <a:off x="591719" y="600228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4" name="Google Shape;284;p33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/>
          </a:p>
        </p:txBody>
      </p:sp>
      <p:cxnSp>
        <p:nvCxnSpPr>
          <p:cNvPr id="285" name="Google Shape;285;p33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6" name="Google Shape;28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9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288" name="Google Shape;288;p33"/>
          <p:cNvSpPr txBox="1"/>
          <p:nvPr/>
        </p:nvSpPr>
        <p:spPr>
          <a:xfrm>
            <a:off x="495928" y="1338290"/>
            <a:ext cx="66489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42975" rIns="86000" bIns="42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300"/>
          </a:p>
        </p:txBody>
      </p:sp>
    </p:spTree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2" y="1555330"/>
            <a:ext cx="6340180" cy="5135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4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2" name="Google Shape;292;p34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93" name="Google Shape;293;p34"/>
          <p:cNvSpPr txBox="1">
            <a:spLocks noGrp="1"/>
          </p:cNvSpPr>
          <p:nvPr>
            <p:ph type="body" idx="1"/>
          </p:nvPr>
        </p:nvSpPr>
        <p:spPr>
          <a:xfrm>
            <a:off x="3606800" y="1803402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294389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35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7" name="Google Shape;297;p35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98" name="Google Shape;298;p35"/>
          <p:cNvSpPr txBox="1">
            <a:spLocks noGrp="1"/>
          </p:cNvSpPr>
          <p:nvPr>
            <p:ph type="body" idx="1"/>
          </p:nvPr>
        </p:nvSpPr>
        <p:spPr>
          <a:xfrm>
            <a:off x="3759201" y="1841501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1" y="1511302"/>
            <a:ext cx="6822482" cy="53255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6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2" name="Google Shape;302;p36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3822702" y="2095502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30387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2"/>
            <a:ext cx="3683379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8999" y="1358903"/>
            <a:ext cx="2972368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37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9" name="Google Shape;309;p37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10" name="Google Shape;310;p37"/>
          <p:cNvSpPr/>
          <p:nvPr/>
        </p:nvSpPr>
        <p:spPr>
          <a:xfrm>
            <a:off x="5651502" y="3835402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00" tIns="38000" rIns="38000" bIns="3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300"/>
          </a:p>
        </p:txBody>
      </p:sp>
      <p:sp>
        <p:nvSpPr>
          <p:cNvPr id="311" name="Google Shape;311;p37"/>
          <p:cNvSpPr/>
          <p:nvPr/>
        </p:nvSpPr>
        <p:spPr>
          <a:xfrm>
            <a:off x="9182101" y="3835402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00" tIns="38000" rIns="38000" bIns="3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300"/>
          </a:p>
        </p:txBody>
      </p: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1841501" y="1981203"/>
            <a:ext cx="23112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4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671717" y="1536032"/>
            <a:ext cx="1831200" cy="18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2691983" y="1536032"/>
            <a:ext cx="1831200" cy="18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4712250" y="1536032"/>
            <a:ext cx="1831200" cy="18282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8"/>
          <p:cNvSpPr/>
          <p:nvPr/>
        </p:nvSpPr>
        <p:spPr>
          <a:xfrm>
            <a:off x="671716" y="3511938"/>
            <a:ext cx="1426500" cy="14241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8"/>
          <p:cNvSpPr/>
          <p:nvPr/>
        </p:nvSpPr>
        <p:spPr>
          <a:xfrm>
            <a:off x="2270205" y="3511938"/>
            <a:ext cx="1426500" cy="14241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3868694" y="3511938"/>
            <a:ext cx="1426500" cy="14241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8"/>
          <p:cNvSpPr/>
          <p:nvPr/>
        </p:nvSpPr>
        <p:spPr>
          <a:xfrm>
            <a:off x="671733" y="5106994"/>
            <a:ext cx="1426500" cy="14241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2270223" y="5106994"/>
            <a:ext cx="1426500" cy="14241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5467182" y="3511938"/>
            <a:ext cx="1426500" cy="14241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3868711" y="5106994"/>
            <a:ext cx="1426500" cy="14241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38"/>
          <p:cNvGrpSpPr/>
          <p:nvPr/>
        </p:nvGrpSpPr>
        <p:grpSpPr>
          <a:xfrm>
            <a:off x="8809402" y="1644092"/>
            <a:ext cx="2616343" cy="2712497"/>
            <a:chOff x="1020750" y="2355030"/>
            <a:chExt cx="1839645" cy="1910613"/>
          </a:xfrm>
        </p:grpSpPr>
        <p:sp>
          <p:nvSpPr>
            <p:cNvPr id="326" name="Google Shape;326;p38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86000" tIns="86000" rIns="86000" bIns="8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Oswald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300"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300"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327" name="Google Shape;327;p38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328" name="Google Shape;328;p38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6000" tIns="86000" rIns="86000" bIns="86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8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90"/>
                </a:srgbClr>
              </a:solidFill>
              <a:ln>
                <a:noFill/>
              </a:ln>
            </p:spPr>
            <p:txBody>
              <a:bodyPr spcFirstLastPara="1" wrap="square" lIns="86000" tIns="86000" rIns="86000" bIns="86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0" name="Google Shape;330;p38"/>
          <p:cNvGrpSpPr/>
          <p:nvPr/>
        </p:nvGrpSpPr>
        <p:grpSpPr>
          <a:xfrm>
            <a:off x="8379255" y="4483485"/>
            <a:ext cx="3476426" cy="2155423"/>
            <a:chOff x="5540475" y="1141525"/>
            <a:chExt cx="2444400" cy="1518224"/>
          </a:xfrm>
        </p:grpSpPr>
        <p:sp>
          <p:nvSpPr>
            <p:cNvPr id="331" name="Google Shape;331;p38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86000" tIns="86000" rIns="86000" bIns="860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eorgia"/>
                <a:buNone/>
              </a:pPr>
              <a:r>
                <a:rPr lang="en-US" sz="17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300"/>
            </a:p>
          </p:txBody>
        </p:sp>
        <p:sp>
          <p:nvSpPr>
            <p:cNvPr id="332" name="Google Shape;332;p38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86000" tIns="86000" rIns="86000" bIns="8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39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5" name="Google Shape;335;p39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6" name="Google Shape;336;p39"/>
          <p:cNvGrpSpPr/>
          <p:nvPr/>
        </p:nvGrpSpPr>
        <p:grpSpPr>
          <a:xfrm>
            <a:off x="635001" y="1828802"/>
            <a:ext cx="1269661" cy="1269661"/>
            <a:chOff x="0" y="0"/>
            <a:chExt cx="1269661" cy="1269661"/>
          </a:xfrm>
        </p:grpSpPr>
        <p:pic>
          <p:nvPicPr>
            <p:cNvPr id="337" name="Google Shape;337;p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39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/>
            </a:p>
          </p:txBody>
        </p:sp>
      </p:grpSp>
      <p:grpSp>
        <p:nvGrpSpPr>
          <p:cNvPr id="339" name="Google Shape;339;p39"/>
          <p:cNvGrpSpPr/>
          <p:nvPr/>
        </p:nvGrpSpPr>
        <p:grpSpPr>
          <a:xfrm>
            <a:off x="2159001" y="1828802"/>
            <a:ext cx="1269661" cy="1269661"/>
            <a:chOff x="0" y="0"/>
            <a:chExt cx="1269661" cy="1269661"/>
          </a:xfrm>
        </p:grpSpPr>
        <p:pic>
          <p:nvPicPr>
            <p:cNvPr id="340" name="Google Shape;340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9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/>
            </a:p>
          </p:txBody>
        </p:sp>
      </p:grpSp>
      <p:grpSp>
        <p:nvGrpSpPr>
          <p:cNvPr id="342" name="Google Shape;342;p39"/>
          <p:cNvGrpSpPr/>
          <p:nvPr/>
        </p:nvGrpSpPr>
        <p:grpSpPr>
          <a:xfrm>
            <a:off x="635001" y="3340103"/>
            <a:ext cx="1269661" cy="1269661"/>
            <a:chOff x="0" y="0"/>
            <a:chExt cx="1269661" cy="1269661"/>
          </a:xfrm>
        </p:grpSpPr>
        <p:pic>
          <p:nvPicPr>
            <p:cNvPr id="343" name="Google Shape;343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9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/>
            </a:p>
          </p:txBody>
        </p:sp>
      </p:grpSp>
      <p:grpSp>
        <p:nvGrpSpPr>
          <p:cNvPr id="345" name="Google Shape;345;p39"/>
          <p:cNvGrpSpPr/>
          <p:nvPr/>
        </p:nvGrpSpPr>
        <p:grpSpPr>
          <a:xfrm>
            <a:off x="2159001" y="3340103"/>
            <a:ext cx="1269661" cy="1269661"/>
            <a:chOff x="0" y="0"/>
            <a:chExt cx="1269661" cy="1269661"/>
          </a:xfrm>
        </p:grpSpPr>
        <p:pic>
          <p:nvPicPr>
            <p:cNvPr id="346" name="Google Shape;346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39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/>
            </a:p>
          </p:txBody>
        </p:sp>
      </p:grpSp>
      <p:grpSp>
        <p:nvGrpSpPr>
          <p:cNvPr id="348" name="Google Shape;348;p39"/>
          <p:cNvGrpSpPr/>
          <p:nvPr/>
        </p:nvGrpSpPr>
        <p:grpSpPr>
          <a:xfrm>
            <a:off x="635001" y="4876802"/>
            <a:ext cx="1269661" cy="1269661"/>
            <a:chOff x="0" y="0"/>
            <a:chExt cx="1269661" cy="1269661"/>
          </a:xfrm>
        </p:grpSpPr>
        <p:pic>
          <p:nvPicPr>
            <p:cNvPr id="349" name="Google Shape;349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39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/>
            </a:p>
          </p:txBody>
        </p:sp>
      </p:grpSp>
      <p:grpSp>
        <p:nvGrpSpPr>
          <p:cNvPr id="351" name="Google Shape;351;p39"/>
          <p:cNvGrpSpPr/>
          <p:nvPr/>
        </p:nvGrpSpPr>
        <p:grpSpPr>
          <a:xfrm>
            <a:off x="2159001" y="4876802"/>
            <a:ext cx="1269661" cy="1269661"/>
            <a:chOff x="0" y="0"/>
            <a:chExt cx="1269661" cy="1269661"/>
          </a:xfrm>
        </p:grpSpPr>
        <p:pic>
          <p:nvPicPr>
            <p:cNvPr id="352" name="Google Shape;352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9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/>
            </a:p>
          </p:txBody>
        </p:sp>
      </p:grpSp>
      <p:sp>
        <p:nvSpPr>
          <p:cNvPr id="354" name="Google Shape;354;p39"/>
          <p:cNvSpPr/>
          <p:nvPr/>
        </p:nvSpPr>
        <p:spPr>
          <a:xfrm>
            <a:off x="8790781" y="1828802"/>
            <a:ext cx="3236100" cy="203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8725" tIns="278725" rIns="278725" bIns="2787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300"/>
          </a:p>
        </p:txBody>
      </p:sp>
      <p:grpSp>
        <p:nvGrpSpPr>
          <p:cNvPr id="355" name="Google Shape;355;p39"/>
          <p:cNvGrpSpPr/>
          <p:nvPr/>
        </p:nvGrpSpPr>
        <p:grpSpPr>
          <a:xfrm>
            <a:off x="4051300" y="1828799"/>
            <a:ext cx="2031492" cy="2031492"/>
            <a:chOff x="0" y="0"/>
            <a:chExt cx="2031492" cy="2031492"/>
          </a:xfrm>
        </p:grpSpPr>
        <p:pic>
          <p:nvPicPr>
            <p:cNvPr id="356" name="Google Shape;356;p3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9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39"/>
          <p:cNvGrpSpPr/>
          <p:nvPr/>
        </p:nvGrpSpPr>
        <p:grpSpPr>
          <a:xfrm>
            <a:off x="6362700" y="1828799"/>
            <a:ext cx="2031492" cy="2031492"/>
            <a:chOff x="0" y="0"/>
            <a:chExt cx="2031492" cy="2031492"/>
          </a:xfrm>
        </p:grpSpPr>
        <p:pic>
          <p:nvPicPr>
            <p:cNvPr id="360" name="Google Shape;360;p3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39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39"/>
          <p:cNvGrpSpPr/>
          <p:nvPr/>
        </p:nvGrpSpPr>
        <p:grpSpPr>
          <a:xfrm>
            <a:off x="4051300" y="4114798"/>
            <a:ext cx="2031492" cy="2031492"/>
            <a:chOff x="0" y="0"/>
            <a:chExt cx="2031492" cy="2031492"/>
          </a:xfrm>
        </p:grpSpPr>
        <p:pic>
          <p:nvPicPr>
            <p:cNvPr id="364" name="Google Shape;364;p3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39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39"/>
          <p:cNvGrpSpPr/>
          <p:nvPr/>
        </p:nvGrpSpPr>
        <p:grpSpPr>
          <a:xfrm>
            <a:off x="6362700" y="4114798"/>
            <a:ext cx="2031492" cy="2031492"/>
            <a:chOff x="0" y="0"/>
            <a:chExt cx="2031492" cy="2031492"/>
          </a:xfrm>
        </p:grpSpPr>
        <p:pic>
          <p:nvPicPr>
            <p:cNvPr id="368" name="Google Shape;368;p3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39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39"/>
          <p:cNvSpPr/>
          <p:nvPr/>
        </p:nvSpPr>
        <p:spPr>
          <a:xfrm>
            <a:off x="8940836" y="4156957"/>
            <a:ext cx="3331500" cy="203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8725" tIns="278725" rIns="278725" bIns="2787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300"/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300"/>
          </a:p>
        </p:txBody>
      </p:sp>
    </p:spTree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4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Content: Text, 1 Column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734800" cy="4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457824" y="6740725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p43"/>
          <p:cNvCxnSpPr/>
          <p:nvPr/>
        </p:nvCxnSpPr>
        <p:spPr>
          <a:xfrm>
            <a:off x="591720" y="674072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7" name="Google Shape;387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2" y="6801591"/>
            <a:ext cx="319688" cy="318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43"/>
          <p:cNvCxnSpPr/>
          <p:nvPr/>
        </p:nvCxnSpPr>
        <p:spPr>
          <a:xfrm>
            <a:off x="591720" y="59667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9" name="Google Shape;389;p43"/>
          <p:cNvCxnSpPr/>
          <p:nvPr/>
        </p:nvCxnSpPr>
        <p:spPr>
          <a:xfrm>
            <a:off x="591720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0" name="Google Shape;390;p43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4000" cy="61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40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sz="5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734801" cy="437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‣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457824" y="6740725"/>
            <a:ext cx="12326526" cy="4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591720" y="6740723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2" y="6801591"/>
            <a:ext cx="319688" cy="318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37;p5"/>
          <p:cNvCxnSpPr/>
          <p:nvPr/>
        </p:nvCxnSpPr>
        <p:spPr>
          <a:xfrm>
            <a:off x="591720" y="596673"/>
            <a:ext cx="11821363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5"/>
          <p:cNvCxnSpPr/>
          <p:nvPr/>
        </p:nvCxnSpPr>
        <p:spPr>
          <a:xfrm>
            <a:off x="591720" y="1218736"/>
            <a:ext cx="11821363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3873" cy="6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3873" cy="72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it Ticket">
  <p:cSld name="Exit Ticket">
    <p:bg>
      <p:bgPr>
        <a:solidFill>
          <a:srgbClr val="FFAFC0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/>
          <p:nvPr/>
        </p:nvSpPr>
        <p:spPr>
          <a:xfrm>
            <a:off x="580290" y="1463040"/>
            <a:ext cx="115851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EXIT TICKET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44"/>
          <p:cNvCxnSpPr/>
          <p:nvPr/>
        </p:nvCxnSpPr>
        <p:spPr>
          <a:xfrm>
            <a:off x="591720" y="60022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95" name="Google Shape;395;p44"/>
          <p:cNvCxnSpPr/>
          <p:nvPr/>
        </p:nvCxnSpPr>
        <p:spPr>
          <a:xfrm>
            <a:off x="591720" y="121920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96" name="Google Shape;396;p44"/>
          <p:cNvSpPr txBox="1"/>
          <p:nvPr/>
        </p:nvSpPr>
        <p:spPr>
          <a:xfrm>
            <a:off x="467386" y="6749059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44"/>
          <p:cNvCxnSpPr/>
          <p:nvPr/>
        </p:nvCxnSpPr>
        <p:spPr>
          <a:xfrm>
            <a:off x="591720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8" name="Google Shape;39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>
            <a:spLocks noGrp="1"/>
          </p:cNvSpPr>
          <p:nvPr>
            <p:ph type="title"/>
          </p:nvPr>
        </p:nvSpPr>
        <p:spPr>
          <a:xfrm>
            <a:off x="495928" y="600232"/>
            <a:ext cx="11838600" cy="71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2641551" y="4078875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Oswald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PLEASE FILL OUT YOUR EXIT TICKET. THANKS!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44"/>
          <p:cNvCxnSpPr/>
          <p:nvPr/>
        </p:nvCxnSpPr>
        <p:spPr>
          <a:xfrm>
            <a:off x="580290" y="63526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solidFill>
          <a:srgbClr val="D9D9D9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/>
          <p:nvPr/>
        </p:nvSpPr>
        <p:spPr>
          <a:xfrm>
            <a:off x="628650" y="1463040"/>
            <a:ext cx="116961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45"/>
          <p:cNvCxnSpPr/>
          <p:nvPr/>
        </p:nvCxnSpPr>
        <p:spPr>
          <a:xfrm>
            <a:off x="591720" y="60022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5" name="Google Shape;405;p45"/>
          <p:cNvCxnSpPr/>
          <p:nvPr/>
        </p:nvCxnSpPr>
        <p:spPr>
          <a:xfrm>
            <a:off x="591720" y="121920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06" name="Google Shape;406;p45"/>
          <p:cNvSpPr txBox="1"/>
          <p:nvPr/>
        </p:nvSpPr>
        <p:spPr>
          <a:xfrm>
            <a:off x="467386" y="6749059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5"/>
          <p:cNvCxnSpPr/>
          <p:nvPr/>
        </p:nvCxnSpPr>
        <p:spPr>
          <a:xfrm>
            <a:off x="591720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8" name="Google Shape;40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495928" y="600232"/>
            <a:ext cx="11838600" cy="71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type="body" idx="1"/>
          </p:nvPr>
        </p:nvSpPr>
        <p:spPr>
          <a:xfrm>
            <a:off x="514119" y="2687216"/>
            <a:ext cx="11820600" cy="3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1" name="Google Shape;411;p45"/>
          <p:cNvCxnSpPr/>
          <p:nvPr/>
        </p:nvCxnSpPr>
        <p:spPr>
          <a:xfrm>
            <a:off x="580290" y="63526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4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15" name="Google Shape;41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1487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&amp;A">
  <p:cSld name="1_Q&amp;A">
    <p:bg>
      <p:bgPr>
        <a:solidFill>
          <a:srgbClr val="FFDB00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/>
          <p:nvPr/>
        </p:nvSpPr>
        <p:spPr>
          <a:xfrm>
            <a:off x="580290" y="1463040"/>
            <a:ext cx="116460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47"/>
          <p:cNvCxnSpPr/>
          <p:nvPr/>
        </p:nvCxnSpPr>
        <p:spPr>
          <a:xfrm>
            <a:off x="591720" y="121920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9" name="Google Shape;419;p47"/>
          <p:cNvSpPr txBox="1"/>
          <p:nvPr/>
        </p:nvSpPr>
        <p:spPr>
          <a:xfrm>
            <a:off x="467386" y="6749059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47"/>
          <p:cNvCxnSpPr/>
          <p:nvPr/>
        </p:nvCxnSpPr>
        <p:spPr>
          <a:xfrm>
            <a:off x="591720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1" name="Google Shape;42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 txBox="1">
            <a:spLocks noGrp="1"/>
          </p:cNvSpPr>
          <p:nvPr>
            <p:ph type="title"/>
          </p:nvPr>
        </p:nvSpPr>
        <p:spPr>
          <a:xfrm>
            <a:off x="527390" y="564534"/>
            <a:ext cx="11838600" cy="71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3" name="Google Shape;423;p47"/>
          <p:cNvCxnSpPr/>
          <p:nvPr/>
        </p:nvCxnSpPr>
        <p:spPr>
          <a:xfrm>
            <a:off x="580290" y="63526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>
  <p:cSld name="Exercise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4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29" name="Google Shape;429;p4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0" name="Google Shape;430;p49"/>
          <p:cNvCxnSpPr/>
          <p:nvPr/>
        </p:nvCxnSpPr>
        <p:spPr>
          <a:xfrm rot="10800000" flipH="1">
            <a:off x="635000" y="2780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1" name="Google Shape;431;p49"/>
          <p:cNvCxnSpPr/>
          <p:nvPr/>
        </p:nvCxnSpPr>
        <p:spPr>
          <a:xfrm rot="10800000" flipH="1">
            <a:off x="4622800" y="2780999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2" name="Google Shape;432;p49"/>
          <p:cNvCxnSpPr/>
          <p:nvPr/>
        </p:nvCxnSpPr>
        <p:spPr>
          <a:xfrm rot="10800000" flipH="1">
            <a:off x="635000" y="57527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3" name="Google Shape;433;p49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34" name="Google Shape;434;p49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4635500" y="5359400"/>
            <a:ext cx="7746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9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0" name="Google Shape;440;p5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1" name="Google Shape;441;p50"/>
          <p:cNvCxnSpPr/>
          <p:nvPr/>
        </p:nvCxnSpPr>
        <p:spPr>
          <a:xfrm rot="10800000" flipH="1">
            <a:off x="8623300" y="2780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2" name="Google Shape;442;p50"/>
          <p:cNvCxnSpPr/>
          <p:nvPr/>
        </p:nvCxnSpPr>
        <p:spPr>
          <a:xfrm rot="10800000" flipH="1">
            <a:off x="635000" y="2780999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43" name="Google Shape;443;p50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0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51206" cy="513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8" name="Google Shape;448;p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49" name="Google Shape;449;p51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07075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5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53" name="Google Shape;453;p5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4" name="Google Shape;454;p52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34348" cy="5325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58" name="Google Shape;458;p5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9" name="Google Shape;459;p53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>
  <p:cSld name="Exerci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2951450" y="2074740"/>
            <a:ext cx="9319130" cy="249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00" tIns="50700" rIns="50700" bIns="50700" anchor="ctr" anchorCtr="0">
            <a:noAutofit/>
          </a:bodyPr>
          <a:lstStyle/>
          <a:p>
            <a:pPr marL="114100" marR="0" lvl="0" indent="-12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79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Google Shape;44;p6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5" name="Google Shape;45;p6"/>
          <p:cNvCxnSpPr/>
          <p:nvPr/>
        </p:nvCxnSpPr>
        <p:spPr>
          <a:xfrm rot="10800000" flipH="1">
            <a:off x="3911603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6" name="Google Shape;46;p6"/>
          <p:cNvCxnSpPr/>
          <p:nvPr/>
        </p:nvCxnSpPr>
        <p:spPr>
          <a:xfrm rot="10800000" flipH="1">
            <a:off x="3911603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6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6"/>
          <p:cNvCxnSpPr/>
          <p:nvPr/>
        </p:nvCxnSpPr>
        <p:spPr>
          <a:xfrm>
            <a:off x="591720" y="596674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2;p6"/>
          <p:cNvCxnSpPr/>
          <p:nvPr/>
        </p:nvCxnSpPr>
        <p:spPr>
          <a:xfrm>
            <a:off x="591720" y="1218736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" name="Google Shape;5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60"/>
            <a:ext cx="952501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/>
        </p:nvSpPr>
        <p:spPr>
          <a:xfrm>
            <a:off x="956580" y="3101960"/>
            <a:ext cx="1172538" cy="98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sz="999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5" name="Google Shape;55;p6"/>
          <p:cNvCxnSpPr/>
          <p:nvPr/>
        </p:nvCxnSpPr>
        <p:spPr>
          <a:xfrm rot="10800000">
            <a:off x="2497950" y="1758742"/>
            <a:ext cx="0" cy="465300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6"/>
          <p:cNvSpPr/>
          <p:nvPr/>
        </p:nvSpPr>
        <p:spPr>
          <a:xfrm>
            <a:off x="2989799" y="1779405"/>
            <a:ext cx="3733801" cy="2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996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1"/>
          </p:nvPr>
        </p:nvSpPr>
        <p:spPr>
          <a:xfrm>
            <a:off x="2951450" y="2258824"/>
            <a:ext cx="8527946" cy="415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37396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89787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77536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5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65" name="Google Shape;465;p5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66" name="Google Shape;466;p54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4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s">
  <p:cSld name="Charts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p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1" name="Google Shape;471;p5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72" name="Google Shape;472;p55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5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5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Google Shape;476;p5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7" name="Google Shape;477;p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78" name="Google Shape;478;p56"/>
          <p:cNvGrpSpPr/>
          <p:nvPr/>
        </p:nvGrpSpPr>
        <p:grpSpPr>
          <a:xfrm>
            <a:off x="635000" y="1828800"/>
            <a:ext cx="1269661" cy="1269661"/>
            <a:chOff x="0" y="0"/>
            <a:chExt cx="1269661" cy="1269661"/>
          </a:xfrm>
        </p:grpSpPr>
        <p:pic>
          <p:nvPicPr>
            <p:cNvPr id="479" name="Google Shape;479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56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6"/>
          <p:cNvGrpSpPr/>
          <p:nvPr/>
        </p:nvGrpSpPr>
        <p:grpSpPr>
          <a:xfrm>
            <a:off x="2159000" y="1828800"/>
            <a:ext cx="1269661" cy="1269661"/>
            <a:chOff x="0" y="0"/>
            <a:chExt cx="1269661" cy="1269661"/>
          </a:xfrm>
        </p:grpSpPr>
        <p:pic>
          <p:nvPicPr>
            <p:cNvPr id="482" name="Google Shape;482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56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56"/>
          <p:cNvGrpSpPr/>
          <p:nvPr/>
        </p:nvGrpSpPr>
        <p:grpSpPr>
          <a:xfrm>
            <a:off x="635000" y="3340100"/>
            <a:ext cx="1269661" cy="1269661"/>
            <a:chOff x="0" y="0"/>
            <a:chExt cx="1269661" cy="1269661"/>
          </a:xfrm>
        </p:grpSpPr>
        <p:pic>
          <p:nvPicPr>
            <p:cNvPr id="485" name="Google Shape;485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56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56"/>
          <p:cNvGrpSpPr/>
          <p:nvPr/>
        </p:nvGrpSpPr>
        <p:grpSpPr>
          <a:xfrm>
            <a:off x="2159000" y="3340100"/>
            <a:ext cx="1269661" cy="1269661"/>
            <a:chOff x="0" y="0"/>
            <a:chExt cx="1269661" cy="1269661"/>
          </a:xfrm>
        </p:grpSpPr>
        <p:pic>
          <p:nvPicPr>
            <p:cNvPr id="488" name="Google Shape;488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56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56"/>
          <p:cNvGrpSpPr/>
          <p:nvPr/>
        </p:nvGrpSpPr>
        <p:grpSpPr>
          <a:xfrm>
            <a:off x="635000" y="4876800"/>
            <a:ext cx="1269661" cy="1269661"/>
            <a:chOff x="0" y="0"/>
            <a:chExt cx="1269661" cy="1269661"/>
          </a:xfrm>
        </p:grpSpPr>
        <p:pic>
          <p:nvPicPr>
            <p:cNvPr id="491" name="Google Shape;491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56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p56"/>
          <p:cNvGrpSpPr/>
          <p:nvPr/>
        </p:nvGrpSpPr>
        <p:grpSpPr>
          <a:xfrm>
            <a:off x="2159000" y="4876800"/>
            <a:ext cx="1269661" cy="1269661"/>
            <a:chOff x="0" y="0"/>
            <a:chExt cx="1269661" cy="1269661"/>
          </a:xfrm>
        </p:grpSpPr>
        <p:pic>
          <p:nvPicPr>
            <p:cNvPr id="494" name="Google Shape;494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56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56"/>
          <p:cNvSpPr/>
          <p:nvPr/>
        </p:nvSpPr>
        <p:spPr>
          <a:xfrm>
            <a:off x="8790781" y="1828800"/>
            <a:ext cx="3236100" cy="203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p56"/>
          <p:cNvGrpSpPr/>
          <p:nvPr/>
        </p:nvGrpSpPr>
        <p:grpSpPr>
          <a:xfrm>
            <a:off x="4051298" y="1828799"/>
            <a:ext cx="2031492" cy="2031492"/>
            <a:chOff x="0" y="0"/>
            <a:chExt cx="2031492" cy="2031492"/>
          </a:xfrm>
        </p:grpSpPr>
        <p:pic>
          <p:nvPicPr>
            <p:cNvPr id="498" name="Google Shape;498;p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56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56"/>
          <p:cNvGrpSpPr/>
          <p:nvPr/>
        </p:nvGrpSpPr>
        <p:grpSpPr>
          <a:xfrm>
            <a:off x="6362698" y="1828799"/>
            <a:ext cx="2031492" cy="2031492"/>
            <a:chOff x="0" y="0"/>
            <a:chExt cx="2031492" cy="2031492"/>
          </a:xfrm>
        </p:grpSpPr>
        <p:pic>
          <p:nvPicPr>
            <p:cNvPr id="502" name="Google Shape;502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56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56"/>
          <p:cNvGrpSpPr/>
          <p:nvPr/>
        </p:nvGrpSpPr>
        <p:grpSpPr>
          <a:xfrm>
            <a:off x="4051298" y="4114798"/>
            <a:ext cx="2031492" cy="2031492"/>
            <a:chOff x="0" y="0"/>
            <a:chExt cx="2031492" cy="2031492"/>
          </a:xfrm>
        </p:grpSpPr>
        <p:pic>
          <p:nvPicPr>
            <p:cNvPr id="506" name="Google Shape;506;p5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56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6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56"/>
          <p:cNvGrpSpPr/>
          <p:nvPr/>
        </p:nvGrpSpPr>
        <p:grpSpPr>
          <a:xfrm>
            <a:off x="6362698" y="4114798"/>
            <a:ext cx="2031492" cy="2031492"/>
            <a:chOff x="0" y="0"/>
            <a:chExt cx="2031492" cy="2031492"/>
          </a:xfrm>
        </p:grpSpPr>
        <p:pic>
          <p:nvPicPr>
            <p:cNvPr id="510" name="Google Shape;510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56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6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56"/>
          <p:cNvSpPr/>
          <p:nvPr/>
        </p:nvSpPr>
        <p:spPr>
          <a:xfrm>
            <a:off x="8790781" y="4114800"/>
            <a:ext cx="3236100" cy="203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Google Shape;515;p5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16" name="Google Shape;516;p5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17" name="Google Shape;517;p57"/>
          <p:cNvGrpSpPr/>
          <p:nvPr/>
        </p:nvGrpSpPr>
        <p:grpSpPr>
          <a:xfrm>
            <a:off x="1384299" y="3130550"/>
            <a:ext cx="1269661" cy="1269661"/>
            <a:chOff x="0" y="0"/>
            <a:chExt cx="1269661" cy="1269661"/>
          </a:xfrm>
        </p:grpSpPr>
        <p:pic>
          <p:nvPicPr>
            <p:cNvPr id="518" name="Google Shape;518;p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57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20" name="Google Shape;520;p57"/>
          <p:cNvCxnSpPr/>
          <p:nvPr/>
        </p:nvCxnSpPr>
        <p:spPr>
          <a:xfrm rot="10800000" flipH="1">
            <a:off x="3911600" y="3243396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1" name="Google Shape;521;p57"/>
          <p:cNvCxnSpPr/>
          <p:nvPr/>
        </p:nvCxnSpPr>
        <p:spPr>
          <a:xfrm rot="10800000" flipH="1">
            <a:off x="3911600" y="5381313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22" name="Google Shape;522;p57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7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7"/>
          <p:cNvCxnSpPr/>
          <p:nvPr/>
        </p:nvCxnSpPr>
        <p:spPr>
          <a:xfrm rot="10800000" flipH="1">
            <a:off x="3911600" y="2222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25" name="Google Shape;525;p57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57"/>
          <p:cNvCxnSpPr/>
          <p:nvPr/>
        </p:nvCxnSpPr>
        <p:spPr>
          <a:xfrm rot="10800000">
            <a:off x="3225800" y="1803736"/>
            <a:ext cx="0" cy="44304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Google Shape;528;p5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29" name="Google Shape;529;p5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30" name="Google Shape;530;p58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it Tickets">
  <p:cSld name="Exit Tickets">
    <p:bg>
      <p:bgPr>
        <a:solidFill>
          <a:srgbClr val="FFAFC0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5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33" name="Google Shape;533;p5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34" name="Google Shape;534;p59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copy">
  <p:cSld name="Activity copy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Google Shape;537;p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38" name="Google Shape;538;p6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39" name="Google Shape;539;p61"/>
          <p:cNvGrpSpPr/>
          <p:nvPr/>
        </p:nvGrpSpPr>
        <p:grpSpPr>
          <a:xfrm>
            <a:off x="1384299" y="3130550"/>
            <a:ext cx="1269661" cy="1269661"/>
            <a:chOff x="0" y="0"/>
            <a:chExt cx="1269661" cy="1269661"/>
          </a:xfrm>
        </p:grpSpPr>
        <p:pic>
          <p:nvPicPr>
            <p:cNvPr id="540" name="Google Shape;540;p6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61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42" name="Google Shape;542;p61"/>
          <p:cNvCxnSpPr/>
          <p:nvPr/>
        </p:nvCxnSpPr>
        <p:spPr>
          <a:xfrm rot="10800000">
            <a:off x="3225800" y="1803736"/>
            <a:ext cx="0" cy="44304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 2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5" name="Google Shape;545;p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6" name="Google Shape;546;p62"/>
          <p:cNvCxnSpPr/>
          <p:nvPr/>
        </p:nvCxnSpPr>
        <p:spPr>
          <a:xfrm rot="10800000" flipH="1">
            <a:off x="8623300" y="2780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7" name="Google Shape;547;p62"/>
          <p:cNvCxnSpPr/>
          <p:nvPr/>
        </p:nvCxnSpPr>
        <p:spPr>
          <a:xfrm rot="10800000" flipH="1">
            <a:off x="635000" y="2780999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48" name="Google Shape;548;p6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 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63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63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497380" y="605301"/>
            <a:ext cx="11216640" cy="7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1" name="Google Shape;61;p7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7"/>
          <p:cNvCxnSpPr/>
          <p:nvPr/>
        </p:nvCxnSpPr>
        <p:spPr>
          <a:xfrm>
            <a:off x="591720" y="596674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7"/>
          <p:cNvCxnSpPr/>
          <p:nvPr/>
        </p:nvCxnSpPr>
        <p:spPr>
          <a:xfrm>
            <a:off x="591720" y="1218736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 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51206" cy="513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6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58" name="Google Shape;558;p6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9" name="Google Shape;559;p64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 2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07075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6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64" name="Google Shape;564;p6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65" name="Google Shape;565;p65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5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 2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34348" cy="5325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6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0" name="Google Shape;570;p6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 2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37396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89787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77536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8" name="Google Shape;578;p6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79" name="Google Shape;579;p67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7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7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>
  <p:cSld name="Discussion">
    <p:bg>
      <p:bgPr>
        <a:solidFill>
          <a:srgbClr val="000000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85" name="Google Shape;585;p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86" name="Google Shape;586;p68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8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9" name="Google Shape;589;p6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0" name="Google Shape;590;p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Text">
  <p:cSld name="Bulleted Text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" name="Google Shape;592;p7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3" name="Google Shape;593;p7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Text w/ Source">
  <p:cSld name="Bulleted Text w/ Source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5" name="Google Shape;595;p7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6" name="Google Shape;596;p7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n-Bulleted Text">
  <p:cSld name="Non-Bulleted Text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7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9" name="Google Shape;599;p7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1" name="Google Shape;601;p7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02" name="Google Shape;602;p7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7" name="Google Shape;67;p8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Info">
  <p:cSld name="Contact Info">
    <p:bg>
      <p:bgPr>
        <a:solidFill>
          <a:srgbClr val="00000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4" name="Google Shape;604;p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05" name="Google Shape;605;p7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06" name="Google Shape;606;p74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4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2951450" y="2074740"/>
            <a:ext cx="9319130" cy="249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00" tIns="50700" rIns="50700" bIns="50700" anchor="ctr" anchorCtr="0">
            <a:noAutofit/>
          </a:bodyPr>
          <a:lstStyle/>
          <a:p>
            <a:pPr marL="114100" marR="0" lvl="0" indent="-12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79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2" name="Google Shape;72;p9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Google Shape;73;p9"/>
          <p:cNvCxnSpPr/>
          <p:nvPr/>
        </p:nvCxnSpPr>
        <p:spPr>
          <a:xfrm rot="10800000" flipH="1">
            <a:off x="3911603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4" name="Google Shape;74;p9"/>
          <p:cNvCxnSpPr/>
          <p:nvPr/>
        </p:nvCxnSpPr>
        <p:spPr>
          <a:xfrm rot="10800000" flipH="1">
            <a:off x="3911603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9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9"/>
          <p:cNvCxnSpPr/>
          <p:nvPr/>
        </p:nvCxnSpPr>
        <p:spPr>
          <a:xfrm>
            <a:off x="591720" y="596674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9"/>
          <p:cNvCxnSpPr/>
          <p:nvPr/>
        </p:nvCxnSpPr>
        <p:spPr>
          <a:xfrm>
            <a:off x="591720" y="1218736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" name="Google Shape;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60"/>
            <a:ext cx="952501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/>
          <p:nvPr/>
        </p:nvSpPr>
        <p:spPr>
          <a:xfrm>
            <a:off x="956580" y="3269932"/>
            <a:ext cx="1172538" cy="8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098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99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3" name="Google Shape;83;p9"/>
          <p:cNvCxnSpPr/>
          <p:nvPr/>
        </p:nvCxnSpPr>
        <p:spPr>
          <a:xfrm rot="10800000">
            <a:off x="2497950" y="1758742"/>
            <a:ext cx="0" cy="465300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9"/>
          <p:cNvSpPr/>
          <p:nvPr/>
        </p:nvSpPr>
        <p:spPr>
          <a:xfrm>
            <a:off x="2989799" y="4344891"/>
            <a:ext cx="3733801" cy="2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996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DELIVERABLES</a:t>
            </a: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2989799" y="1779405"/>
            <a:ext cx="3733801" cy="2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996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2951450" y="2258824"/>
            <a:ext cx="8527946" cy="182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2989799" y="4751090"/>
            <a:ext cx="8527946" cy="166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0"/>
          <p:cNvCxnSpPr/>
          <p:nvPr/>
        </p:nvCxnSpPr>
        <p:spPr>
          <a:xfrm>
            <a:off x="591720" y="635003"/>
            <a:ext cx="11821363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0" name="Google Shape;90;p10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1" name="Google Shape;91;p10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92" name="Google Shape;92;p10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95928" y="635002"/>
            <a:ext cx="11838716" cy="66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496834" y="1440611"/>
            <a:ext cx="11916181" cy="5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91718" y="1530044"/>
            <a:ext cx="11216640" cy="466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95927" y="648729"/>
            <a:ext cx="11216640" cy="6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495928" y="683431"/>
            <a:ext cx="11216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495928" y="1448769"/>
            <a:ext cx="11216700" cy="4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86000" rIns="86000" bIns="86000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4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4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40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52"/>
          <p:cNvSpPr/>
          <p:nvPr/>
        </p:nvSpPr>
        <p:spPr>
          <a:xfrm>
            <a:off x="1418009" y="2929180"/>
            <a:ext cx="5489700" cy="313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2123"/>
              </a:buClr>
              <a:buFont typeface="Georgia"/>
              <a:buNone/>
            </a:pPr>
            <a:r>
              <a:rPr lang="en-US" sz="2800" b="0" i="1" u="none" strike="noStrike" cap="none" dirty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1: </a:t>
            </a:r>
            <a:r>
              <a:rPr lang="en-US" sz="2800" i="1" dirty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Fundamentals of Databases and SQL</a:t>
            </a:r>
            <a:endParaRPr sz="14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2123"/>
              </a:buClr>
              <a:buFont typeface="Georgia"/>
              <a:buNone/>
            </a:pPr>
            <a:r>
              <a:rPr lang="en-US" sz="2800" b="0" i="1" u="none" strike="noStrike" cap="none" dirty="0">
                <a:solidFill>
                  <a:srgbClr val="E52123"/>
                </a:solidFill>
                <a:highlight>
                  <a:srgbClr val="C0C0C0"/>
                </a:highlight>
                <a:latin typeface="Georgia"/>
                <a:ea typeface="Georgia"/>
                <a:cs typeface="Georgia"/>
                <a:sym typeface="Georgia"/>
              </a:rPr>
              <a:t>2: </a:t>
            </a:r>
            <a:r>
              <a:rPr lang="en-US" sz="2800" i="1" dirty="0">
                <a:solidFill>
                  <a:srgbClr val="E52123"/>
                </a:solidFill>
                <a:highlight>
                  <a:srgbClr val="C0C0C0"/>
                </a:highlight>
                <a:latin typeface="Georgia"/>
                <a:ea typeface="Georgia"/>
                <a:cs typeface="Georgia"/>
                <a:sym typeface="Georgia"/>
              </a:rPr>
              <a:t>Filtering and String Functions</a:t>
            </a:r>
            <a:endParaRPr sz="1400" dirty="0">
              <a:highlight>
                <a:srgbClr val="C0C0C0"/>
              </a:highlight>
            </a:endParaRPr>
          </a:p>
          <a:p>
            <a:pPr lvl="0">
              <a:lnSpc>
                <a:spcPct val="150000"/>
              </a:lnSpc>
              <a:buClr>
                <a:srgbClr val="E52123"/>
              </a:buClr>
            </a:pPr>
            <a:r>
              <a:rPr lang="en-US" sz="2800" b="0" i="1" u="none" strike="noStrike" cap="none" dirty="0">
                <a:solidFill>
                  <a:srgbClr val="E52123"/>
                </a:solidFill>
                <a:highlight>
                  <a:srgbClr val="000000"/>
                </a:highlight>
                <a:latin typeface="Georgia"/>
                <a:ea typeface="Georgia"/>
                <a:cs typeface="Georgia"/>
                <a:sym typeface="Georgia"/>
              </a:rPr>
              <a:t>3: </a:t>
            </a:r>
            <a:r>
              <a:rPr lang="en-US" sz="2800" i="1" dirty="0">
                <a:solidFill>
                  <a:srgbClr val="E52123"/>
                </a:solidFill>
                <a:highlight>
                  <a:srgbClr val="000000"/>
                </a:highlight>
                <a:latin typeface="Georgia"/>
                <a:ea typeface="Georgia"/>
                <a:cs typeface="Georgia"/>
                <a:sym typeface="Georgia"/>
              </a:rPr>
              <a:t>Aggregations &amp; Applying Functions in SQL</a:t>
            </a:r>
            <a:endParaRPr sz="1400" dirty="0">
              <a:highlight>
                <a:srgbClr val="000000"/>
              </a:highlight>
            </a:endParaRPr>
          </a:p>
        </p:txBody>
      </p:sp>
      <p:sp>
        <p:nvSpPr>
          <p:cNvPr id="1161" name="Google Shape;1161;p152"/>
          <p:cNvSpPr/>
          <p:nvPr/>
        </p:nvSpPr>
        <p:spPr>
          <a:xfrm>
            <a:off x="7074575" y="3048718"/>
            <a:ext cx="4500900" cy="301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E52123"/>
              </a:buClr>
            </a:pPr>
            <a:r>
              <a:rPr lang="en-US" sz="2800" i="1" dirty="0">
                <a:solidFill>
                  <a:srgbClr val="E52123"/>
                </a:solidFill>
                <a:highlight>
                  <a:srgbClr val="000000"/>
                </a:highlight>
                <a:latin typeface="Georgia"/>
                <a:ea typeface="Georgia"/>
                <a:cs typeface="Georgia"/>
                <a:sym typeface="Georgia"/>
              </a:rPr>
              <a:t>4: Joins and Unions in SQL</a:t>
            </a:r>
          </a:p>
          <a:p>
            <a:pPr lvl="0">
              <a:lnSpc>
                <a:spcPct val="150000"/>
              </a:lnSpc>
              <a:buClr>
                <a:srgbClr val="E52123"/>
              </a:buClr>
            </a:pPr>
            <a:r>
              <a:rPr lang="en-US" sz="2800" i="1" dirty="0">
                <a:solidFill>
                  <a:srgbClr val="E52123"/>
                </a:solidFill>
                <a:highlight>
                  <a:srgbClr val="000000"/>
                </a:highlight>
                <a:latin typeface="Georgia"/>
                <a:ea typeface="Georgia"/>
                <a:cs typeface="Georgia"/>
                <a:sym typeface="Georgia"/>
              </a:rPr>
              <a:t>5: Multiple Joins</a:t>
            </a:r>
            <a:endParaRPr lang="en-US" dirty="0">
              <a:highlight>
                <a:srgbClr val="000000"/>
              </a:highlight>
            </a:endParaRPr>
          </a:p>
          <a:p>
            <a:pPr lvl="0">
              <a:lnSpc>
                <a:spcPct val="150000"/>
              </a:lnSpc>
              <a:buClr>
                <a:srgbClr val="E52123"/>
              </a:buClr>
            </a:pPr>
            <a:r>
              <a:rPr lang="en-US" sz="2800" i="1" dirty="0">
                <a:solidFill>
                  <a:srgbClr val="E52123"/>
                </a:solidFill>
                <a:highlight>
                  <a:srgbClr val="000000"/>
                </a:highlight>
                <a:latin typeface="Georgia"/>
                <a:ea typeface="Georgia"/>
                <a:cs typeface="Georgia"/>
                <a:sym typeface="Georgia"/>
              </a:rPr>
              <a:t>6: SQL Data Aggregation</a:t>
            </a:r>
            <a:endParaRPr lang="en-US" dirty="0">
              <a:highlight>
                <a:srgbClr val="000000"/>
              </a:highlight>
            </a:endParaRPr>
          </a:p>
          <a:p>
            <a:pPr lvl="0">
              <a:lnSpc>
                <a:spcPct val="150000"/>
              </a:lnSpc>
              <a:buClr>
                <a:srgbClr val="E52123"/>
              </a:buClr>
            </a:pPr>
            <a:r>
              <a:rPr lang="en-US" sz="2800" i="1" dirty="0">
                <a:solidFill>
                  <a:srgbClr val="E52123"/>
                </a:solidFill>
                <a:highlight>
                  <a:srgbClr val="000000"/>
                </a:highlight>
                <a:latin typeface="Georgia"/>
                <a:ea typeface="Georgia"/>
                <a:cs typeface="Georgia"/>
                <a:sym typeface="Georgia"/>
              </a:rPr>
              <a:t>7: Subqueries in SQL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162" name="Google Shape;1162;p152"/>
          <p:cNvSpPr/>
          <p:nvPr/>
        </p:nvSpPr>
        <p:spPr>
          <a:xfrm>
            <a:off x="635162" y="1702318"/>
            <a:ext cx="117345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97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UNIT</a:t>
            </a:r>
            <a:r>
              <a:rPr lang="en-US" sz="97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2: </a:t>
            </a:r>
            <a:r>
              <a:rPr lang="en-US" sz="97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ORGANIZATION</a:t>
            </a:r>
            <a:endParaRPr sz="1400"/>
          </a:p>
        </p:txBody>
      </p:sp>
      <p:sp>
        <p:nvSpPr>
          <p:cNvPr id="1163" name="Google Shape;1163;p152"/>
          <p:cNvSpPr/>
          <p:nvPr/>
        </p:nvSpPr>
        <p:spPr>
          <a:xfrm>
            <a:off x="635001" y="6214820"/>
            <a:ext cx="11734800" cy="77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1" dirty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James Larkin - Data Analytics Instructor</a:t>
            </a:r>
            <a:endParaRPr sz="2700" b="0" i="1" u="none" strike="noStrike" cap="none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4285334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5" name="Google Shape;665;p83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FILTERING AND AGGREGATION IN SQL	</a:t>
            </a:r>
            <a:endParaRPr/>
          </a:p>
        </p:txBody>
      </p:sp>
      <p:sp>
        <p:nvSpPr>
          <p:cNvPr id="666" name="Google Shape;666;p83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WHERE CONDITIONS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INTRO TO SQL SYNTAX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2" name="Google Shape;672;p84"/>
          <p:cNvSpPr txBox="1">
            <a:spLocks noGrp="1"/>
          </p:cNvSpPr>
          <p:nvPr>
            <p:ph type="body" idx="1"/>
          </p:nvPr>
        </p:nvSpPr>
        <p:spPr>
          <a:xfrm>
            <a:off x="635006" y="15628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begin with terms commonly used in reference materials to describe the syntax and appropriate use of SQL functions.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Operators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are the </a:t>
            </a:r>
            <a:r>
              <a:rPr lang="en-US" sz="2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math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SQL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(functions)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Delimiters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are the </a:t>
            </a:r>
            <a:r>
              <a:rPr lang="en-US" sz="2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grammar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SQL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(syntax/structure)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OPERATORS (reference slide)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8" name="Google Shape;678;p85"/>
          <p:cNvSpPr txBox="1">
            <a:spLocks noGrp="1"/>
          </p:cNvSpPr>
          <p:nvPr>
            <p:ph type="body" idx="1"/>
          </p:nvPr>
        </p:nvSpPr>
        <p:spPr>
          <a:xfrm>
            <a:off x="635000" y="1562850"/>
            <a:ext cx="4057200" cy="51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Operators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are divided into four categories: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Arithmetic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Comparison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Logical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String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3200" marR="0" lvl="0" indent="-25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categories follow the same rules found in math.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79" name="Google Shape;679;p85"/>
          <p:cNvGraphicFramePr/>
          <p:nvPr/>
        </p:nvGraphicFramePr>
        <p:xfrm>
          <a:off x="5092350" y="1391525"/>
          <a:ext cx="7427650" cy="5755640"/>
        </p:xfrm>
        <a:graphic>
          <a:graphicData uri="http://schemas.openxmlformats.org/drawingml/2006/table">
            <a:tbl>
              <a:tblPr>
                <a:noFill/>
                <a:tableStyleId>{E19F8260-B3DB-447D-8F15-0B36A30F5356}</a:tableStyleId>
              </a:tblPr>
              <a:tblGrid>
                <a:gridCol w="134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Operator Type</a:t>
                      </a:r>
                      <a:endParaRPr sz="1200" b="1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Characters</a:t>
                      </a:r>
                      <a:endParaRPr sz="1200" b="1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 sz="1200" b="1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Arithmetic</a:t>
                      </a:r>
                      <a:endParaRPr sz="1200" b="1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**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Addition or prefix plus.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Subtraction or prefix minus.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Multiplication.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Division.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Exponent (to the power of).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Comparison</a:t>
                      </a:r>
                      <a:endParaRPr sz="1200" b="1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!= or &lt;&gt;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&lt;= or !&gt;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&gt;= or !&lt;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Equal to.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 equal to.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Less than.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Less than or equal to (not greater than).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Greater than.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Greater than or equal to (not less than).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Logical</a:t>
                      </a:r>
                      <a:endParaRPr sz="1200" b="1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ALL / AND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ANY / OR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BETWEEN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EXISTS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LIKE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 NULL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UNIQUE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Does the value meet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ALL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criteria in list?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Does the value meet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ANY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criteria in list?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Is the value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BETWEEN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listed values?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Does a row meeting the criteria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EXIST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in the data?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Is the value found in the listed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literal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values?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Compares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the value to listed values using wildcards.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Reverses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the meaning of a logical operator.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Checks if the value is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NULL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Searches all rows for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duplicates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String</a:t>
                      </a:r>
                      <a:endParaRPr sz="1200" b="1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CHAR(n)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CONCAT()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FORMAT(n)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LOWER()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UPPER()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REPEAT()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TRIM()</a:t>
                      </a:r>
                      <a:endParaRPr sz="12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Returns the character at index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Concatenates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(puts together) items.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Returns a number formatted to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decimal places.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Returns the argument in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lowercase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Returns the argument in </a:t>
                      </a: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uppercase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Repeats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the string a certain number of times.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Georgia"/>
                        <a:buNone/>
                      </a:pPr>
                      <a:r>
                        <a:rPr lang="en-US" sz="12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Removes</a:t>
                      </a:r>
                      <a:r>
                        <a:rPr lang="en-US" sz="12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leading and trailing spaces.</a:t>
                      </a:r>
                      <a:endParaRPr sz="12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6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DELIMITERS (reference slide)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5" name="Google Shape;685;p86"/>
          <p:cNvSpPr txBox="1">
            <a:spLocks noGrp="1"/>
          </p:cNvSpPr>
          <p:nvPr>
            <p:ph type="body" idx="1"/>
          </p:nvPr>
        </p:nvSpPr>
        <p:spPr>
          <a:xfrm>
            <a:off x="635000" y="1562850"/>
            <a:ext cx="55581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Delimiters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are used to separate or mark the start and end of items of data.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is similar to regular punctuation.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delimiters are omitted, it results in error conditions.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Examples include unbalanced parentheses or quotes, unmatched comment breaks, and missing semicolons.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86" name="Google Shape;686;p86"/>
          <p:cNvGraphicFramePr/>
          <p:nvPr/>
        </p:nvGraphicFramePr>
        <p:xfrm>
          <a:off x="6469425" y="1297925"/>
          <a:ext cx="6148775" cy="5951910"/>
        </p:xfrm>
        <a:graphic>
          <a:graphicData uri="http://schemas.openxmlformats.org/drawingml/2006/table">
            <a:tbl>
              <a:tblPr>
                <a:noFill/>
                <a:tableStyleId>{E19F8260-B3DB-447D-8F15-0B36A30F5356}</a:tableStyleId>
              </a:tblPr>
              <a:tblGrid>
                <a:gridCol w="13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Operator 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Characters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Comma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Separates list elements.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Period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</a:t>
                      </a: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Connects elements of a qualified name/decimal.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Semicolon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;</a:t>
                      </a: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Terminates a statement.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Equals Sign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Assignment operator/equality in conditional statement.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Colon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Connects prefix to statements, lower bound to upper bound, and is used in RANGE statements.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Blank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whitespace</a:t>
                      </a: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Separates elements.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Parentheses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 )</a:t>
                      </a: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Encloses lists, expressions, iteration factors, repetition factors, and information associated with a keyword.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37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Comments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--</a:t>
                      </a: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/* text */</a:t>
                      </a:r>
                      <a:b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Basic comment.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In-line comment.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Multi-line comment.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Quotes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‘text’</a:t>
                      </a:r>
                      <a:endParaRPr sz="1400" b="1" u="none" strike="noStrike" cap="none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eorgia"/>
                        <a:buNone/>
                      </a:pPr>
                      <a:r>
                        <a:rPr lang="en-US" sz="14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Denotes a string, as opposed to text being used as a variable name.</a:t>
                      </a:r>
                      <a:endParaRPr sz="14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7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CONDITIONS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2" name="Google Shape;692;p87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223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statements filter and focus resulting information</a:t>
            </a:r>
            <a:r>
              <a:rPr lang="en-US"/>
              <a:t>, and can be used to</a:t>
            </a: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filter different types of data.</a:t>
            </a:r>
            <a:endParaRPr/>
          </a:p>
          <a:p>
            <a:pPr marL="0" marR="0" lvl="0" indent="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Remember, w</a:t>
            </a: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hen combining </a:t>
            </a:r>
            <a:r>
              <a:rPr lang="en-US" b="1"/>
              <a:t>l</a:t>
            </a:r>
            <a:r>
              <a:rPr lang="en-US" sz="2800" b="1" u="none" strike="noStrike" cap="none">
                <a:solidFill>
                  <a:schemeClr val="dk1"/>
                </a:solidFill>
              </a:rPr>
              <a:t>ogical </a:t>
            </a:r>
            <a:r>
              <a:rPr lang="en-US" b="1"/>
              <a:t>o</a:t>
            </a:r>
            <a:r>
              <a:rPr lang="en-US" sz="2800" b="1" u="none" strike="noStrike" cap="none">
                <a:solidFill>
                  <a:schemeClr val="dk1"/>
                </a:solidFill>
              </a:rPr>
              <a:t>perators</a:t>
            </a: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be aware of the </a:t>
            </a:r>
            <a:r>
              <a:rPr lang="en-US" b="1"/>
              <a:t>o</a:t>
            </a:r>
            <a:r>
              <a:rPr lang="en-US" sz="2800" b="1" u="none" strike="noStrike" cap="none">
                <a:solidFill>
                  <a:schemeClr val="dk1"/>
                </a:solidFill>
              </a:rPr>
              <a:t>rder of </a:t>
            </a:r>
            <a:r>
              <a:rPr lang="en-US" b="1"/>
              <a:t>o</a:t>
            </a:r>
            <a:r>
              <a:rPr lang="en-US" sz="2800" b="1" u="none" strike="noStrike" cap="none">
                <a:solidFill>
                  <a:schemeClr val="dk1"/>
                </a:solidFill>
              </a:rPr>
              <a:t>perations</a:t>
            </a:r>
            <a:r>
              <a:rPr lang="en-US" b="1"/>
              <a:t>! </a:t>
            </a:r>
            <a:r>
              <a:rPr lang="en-US"/>
              <a:t>U</a:t>
            </a: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 (parenthes</a:t>
            </a:r>
            <a:r>
              <a:rPr lang="en-US"/>
              <a:t>e</a:t>
            </a: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-US"/>
              <a:t>) </a:t>
            </a: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create groupings or priorities. </a:t>
            </a:r>
            <a:endParaRPr/>
          </a:p>
          <a:p>
            <a:pPr marL="236538" marR="0" lvl="0" indent="-58738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6538" marR="0" lvl="0" indent="-58738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6538" marR="0" lvl="0" indent="-58738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8"/>
          <p:cNvSpPr/>
          <p:nvPr/>
        </p:nvSpPr>
        <p:spPr>
          <a:xfrm>
            <a:off x="688100" y="1378175"/>
            <a:ext cx="11628600" cy="1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8200" rIns="0" bIns="33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Order of Operations =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PEMDAS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8" name="Google Shape;698;p88"/>
          <p:cNvGraphicFramePr/>
          <p:nvPr/>
        </p:nvGraphicFramePr>
        <p:xfrm>
          <a:off x="1176386" y="2477534"/>
          <a:ext cx="10610050" cy="4084330"/>
        </p:xfrm>
        <a:graphic>
          <a:graphicData uri="http://schemas.openxmlformats.org/drawingml/2006/table">
            <a:tbl>
              <a:tblPr>
                <a:noFill/>
                <a:tableStyleId>{4CB9072D-448D-4302-B05F-5B109D6F9DA9}</a:tableStyleId>
              </a:tblPr>
              <a:tblGrid>
                <a:gridCol w="530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5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</a:t>
                      </a:r>
                      <a:endParaRPr sz="2400" b="1">
                        <a:solidFill>
                          <a:srgbClr val="7A17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400" b="1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lang="en-US" sz="2400" b="1" u="none" strike="noStrike" cap="none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</a:t>
                      </a: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arentheses: </a:t>
                      </a:r>
                      <a:b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these are processed 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first.</a:t>
                      </a:r>
                      <a:br>
                        <a:rPr lang="en-US" sz="12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</a:t>
                      </a:r>
                      <a:endParaRPr sz="2400" b="1" u="none" strike="noStrike" cap="none">
                        <a:solidFill>
                          <a:srgbClr val="7A17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</a:t>
                      </a: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xponents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</a:t>
                      </a:r>
                      <a:br>
                        <a:rPr lang="en-US" sz="2400" b="1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owers and 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quare 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oots.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MD</a:t>
                      </a:r>
                      <a:endParaRPr sz="2400" b="1" u="none" strike="noStrike" cap="none">
                        <a:solidFill>
                          <a:srgbClr val="7A17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</a:t>
                      </a: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ultiplication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&amp;</a:t>
                      </a: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 </a:t>
                      </a:r>
                      <a:r>
                        <a:rPr lang="en-US" sz="2400" b="1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</a:t>
                      </a: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ivision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</a:t>
                      </a:r>
                      <a:br>
                        <a:rPr lang="en-US" sz="2400" b="1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left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right.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AS</a:t>
                      </a:r>
                      <a:endParaRPr sz="2400" b="1" u="none" strike="noStrike" cap="none">
                        <a:solidFill>
                          <a:srgbClr val="7A17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</a:t>
                      </a: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ddition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&amp;</a:t>
                      </a: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 </a:t>
                      </a:r>
                      <a:r>
                        <a:rPr lang="en-US" sz="2400" b="1">
                          <a:solidFill>
                            <a:srgbClr val="7A17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</a:t>
                      </a: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ubtraction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</a:t>
                      </a:r>
                      <a:br>
                        <a:rPr lang="en-US" sz="2400" b="1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left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right.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9" name="Google Shape;699;p88"/>
          <p:cNvSpPr/>
          <p:nvPr/>
        </p:nvSpPr>
        <p:spPr>
          <a:xfrm>
            <a:off x="685800" y="697743"/>
            <a:ext cx="93713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COMBINING OPERATORS: MATH’S ORDER OF OPERATION </a:t>
            </a:r>
            <a:endParaRPr/>
          </a:p>
        </p:txBody>
      </p:sp>
      <p:sp>
        <p:nvSpPr>
          <p:cNvPr id="700" name="Google Shape;700;p88"/>
          <p:cNvSpPr txBox="1">
            <a:spLocks noGrp="1"/>
          </p:cNvSpPr>
          <p:nvPr>
            <p:ph type="title"/>
          </p:nvPr>
        </p:nvSpPr>
        <p:spPr>
          <a:xfrm>
            <a:off x="497380" y="605301"/>
            <a:ext cx="11216640" cy="7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WHERE</a:t>
            </a: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/>
              <a:t>CONDITIONS</a:t>
            </a: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r>
              <a:rPr lang="en-US"/>
              <a:t> </a:t>
            </a: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ORDER OF OPERATIONS 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1" name="Google Shape;701;p88"/>
          <p:cNvSpPr/>
          <p:nvPr/>
        </p:nvSpPr>
        <p:spPr>
          <a:xfrm>
            <a:off x="1859025" y="2983350"/>
            <a:ext cx="901800" cy="3294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9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CONDITIONS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7" name="Google Shape;707;p89"/>
          <p:cNvSpPr txBox="1">
            <a:spLocks noGrp="1"/>
          </p:cNvSpPr>
          <p:nvPr>
            <p:ph type="body" idx="1"/>
          </p:nvPr>
        </p:nvSpPr>
        <p:spPr>
          <a:xfrm>
            <a:off x="819550" y="1477050"/>
            <a:ext cx="11409300" cy="5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Ok, l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et’s learn about a few new operators and apply them to our data set:</a:t>
            </a:r>
            <a:endParaRPr sz="2400"/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2400"/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30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-US" sz="3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			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equal to. (used for numeric fields)</a:t>
            </a:r>
            <a:endParaRPr sz="24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&gt;, &gt;=</a:t>
            </a:r>
            <a:r>
              <a:rPr lang="en-US" sz="3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		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Greater than, greater than or equal to.</a:t>
            </a:r>
            <a:endParaRPr sz="24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&lt;, &lt;=</a:t>
            </a:r>
            <a:r>
              <a:rPr lang="en-US" sz="3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		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 than, less than or equal to.</a:t>
            </a:r>
            <a:endParaRPr sz="24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 ( )</a:t>
            </a:r>
            <a:r>
              <a:rPr lang="en-US" sz="3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	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Found in list of items.</a:t>
            </a:r>
            <a:endParaRPr sz="24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-US" sz="30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		Negates a condition.</a:t>
            </a:r>
            <a:endParaRPr sz="24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LIKE,ILIKE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Contains item. (used for text</a:t>
            </a:r>
            <a:r>
              <a:rPr lang="en-US" sz="2400"/>
              <a:t>/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string fields)</a:t>
            </a:r>
            <a:endParaRPr sz="24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BETWEEN	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	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Within the range of.</a:t>
            </a:r>
            <a:endParaRPr sz="24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%	</a:t>
            </a:r>
            <a:r>
              <a:rPr lang="en-US" sz="30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		Wildcard.</a:t>
            </a:r>
            <a:endParaRPr sz="24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_	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				Wildcard, single character.	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6538" marR="0" lvl="0" indent="-720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0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3" name="Google Shape;713;p90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FILTERING AND AGGREGATION IN SQL	</a:t>
            </a:r>
            <a:endParaRPr/>
          </a:p>
        </p:txBody>
      </p:sp>
      <p:sp>
        <p:nvSpPr>
          <p:cNvPr id="714" name="Google Shape;714;p90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GUIDED PRACTICE: WHERE CONDITIONS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endParaRPr sz="80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1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CONDITIONS</a:t>
            </a:r>
            <a:r>
              <a:rPr lang="en-US"/>
              <a:t>:</a:t>
            </a: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GUIDED PRACTICE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0" name="Google Shape;720;p91"/>
          <p:cNvSpPr txBox="1">
            <a:spLocks noGrp="1"/>
          </p:cNvSpPr>
          <p:nvPr>
            <p:ph type="body" idx="1"/>
          </p:nvPr>
        </p:nvSpPr>
        <p:spPr>
          <a:xfrm>
            <a:off x="591725" y="1248450"/>
            <a:ext cx="11637300" cy="57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Follow along with these queries for each of the new predicate operators:</a:t>
            </a:r>
            <a:endParaRPr sz="1800"/>
          </a:p>
          <a:p>
            <a:pPr marL="0" marR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8DA9DB"/>
              </a:buClr>
              <a:buFont typeface="Georgia"/>
              <a:buNone/>
            </a:pPr>
            <a:r>
              <a:rPr lang="en-US" sz="18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-US" sz="1800">
                <a:solidFill>
                  <a:srgbClr val="7A1743"/>
                </a:solidFill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Which products </a:t>
            </a:r>
            <a:r>
              <a:rPr lang="en-US" sz="1800"/>
              <a:t>do not have safetystocklevel equal to 1000?</a:t>
            </a:r>
            <a:endParaRPr sz="180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p.safetystocklevel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p.safetystocklevel != 1000;</a:t>
            </a:r>
            <a:endParaRPr sz="1800" b="1" i="0" u="none" strike="noStrike" cap="none">
              <a:solidFill>
                <a:srgbClr val="8DA9D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8DA9DB"/>
              </a:buClr>
              <a:buFont typeface="Georgia"/>
              <a:buNone/>
            </a:pPr>
            <a:r>
              <a:rPr lang="en-US" sz="18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&gt;, &gt;=</a:t>
            </a:r>
            <a:r>
              <a:rPr lang="en-US" sz="1800"/>
              <a:t>  How many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products</a:t>
            </a:r>
            <a:r>
              <a:rPr lang="en-US" sz="1800"/>
              <a:t> have a product ID greater than 300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1800"/>
          </a:p>
          <a:p>
            <a:pPr marL="0" marR="0" lvl="0" indent="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COUNT(p.productid)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36537" marR="0" lvl="0" indent="22066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36537" marR="0" lvl="0" indent="22066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productid &gt; 300;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1" i="0" u="none" strike="noStrike" cap="none">
              <a:solidFill>
                <a:srgbClr val="8DA9D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8DA9DB"/>
              </a:buClr>
              <a:buFont typeface="Georgia"/>
              <a:buNone/>
            </a:pPr>
            <a:r>
              <a:rPr lang="en-US" sz="18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&lt;, &lt;=</a:t>
            </a:r>
            <a:r>
              <a:rPr lang="en-US" sz="1800"/>
              <a:t>  How many products have a reorder point of fewer than 50 units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1800"/>
          </a:p>
          <a:p>
            <a:pPr marL="0" marR="0" lvl="0" indent="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COUNT(p.productid)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36537" marR="0" lvl="0" indent="22066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36537" marR="0" lvl="0" indent="22066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p.reorderpoint &lt; 50;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6538" marR="0" lvl="0" indent="-72073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2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CONDITIONS</a:t>
            </a:r>
            <a:r>
              <a:rPr lang="en-US"/>
              <a:t>:</a:t>
            </a: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GUIDED PRACTICE 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6" name="Google Shape;726;p92"/>
          <p:cNvSpPr txBox="1">
            <a:spLocks noGrp="1"/>
          </p:cNvSpPr>
          <p:nvPr>
            <p:ph type="body" idx="1"/>
          </p:nvPr>
        </p:nvSpPr>
        <p:spPr>
          <a:xfrm>
            <a:off x="591720" y="1324653"/>
            <a:ext cx="116373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Follow along with these queries for each of the new predicate operators:</a:t>
            </a:r>
            <a:r>
              <a:rPr lang="en-US" sz="1800"/>
              <a:t>  </a:t>
            </a:r>
            <a:br>
              <a:rPr lang="en-US" sz="1800"/>
            </a:br>
            <a:endParaRPr sz="1800"/>
          </a:p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/>
              <a:t>Which products are of productline ‘R’ or ‘S’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 (NOTE: IN function is case sensitive)</a:t>
            </a:r>
            <a:endParaRPr sz="1800" b="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150937" marR="0" lvl="2" indent="-793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*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150937" marR="0" lvl="2" indent="-793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150937" marR="0" lvl="2" indent="-793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p.productline IN ('R', 'S')</a:t>
            </a:r>
            <a:r>
              <a:rPr lang="en-US" sz="18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/>
          </a:p>
          <a:p>
            <a:pPr marL="685800" marR="0" lvl="2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/>
          </a:p>
          <a:p>
            <a:pPr marL="0" lvl="0" indent="0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ILIKE, NOT ILIKE </a:t>
            </a:r>
            <a:r>
              <a:rPr lang="en-US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(NOTE: ILIKE is not case sensitive)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Which products have ‘Road’ in the name?</a:t>
            </a:r>
            <a:br>
              <a:rPr lang="en-US" sz="1800"/>
            </a:br>
            <a:r>
              <a:rPr lang="en-US" sz="1800"/>
              <a:t>	</a:t>
            </a: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*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p.name ILIKE '%road%';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	</a:t>
            </a:r>
            <a:endParaRPr sz="1800"/>
          </a:p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2.    Which products don’t have ‘Road’ in the name?</a:t>
            </a:r>
            <a:endParaRPr sz="1800"/>
          </a:p>
          <a:p>
            <a:pPr marL="457200" lvl="2" indent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*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2" indent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2" indent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p.name NOT ILIKE '%road%';</a:t>
            </a:r>
            <a:endParaRPr sz="1800"/>
          </a:p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5"/>
          <p:cNvSpPr/>
          <p:nvPr/>
        </p:nvSpPr>
        <p:spPr>
          <a:xfrm>
            <a:off x="635001" y="1503456"/>
            <a:ext cx="117348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lang="en-US" sz="80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FILTERING AND STRING FUNCTIONS IN SQL</a:t>
            </a:r>
            <a:endParaRPr sz="90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15609510"/>
      </p:ext>
    </p:extLst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3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CONDITIONS</a:t>
            </a:r>
            <a:r>
              <a:rPr lang="en-US"/>
              <a:t>:</a:t>
            </a: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GUIDED PRACTICE 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2" name="Google Shape;732;p93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223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Follow along with these queries for each of the new predicate operators:</a:t>
            </a:r>
            <a:r>
              <a:rPr lang="en-US" sz="1800"/>
              <a:t>  </a:t>
            </a:r>
            <a:br>
              <a:rPr lang="en-US" sz="1800"/>
            </a:b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BETWEEN </a:t>
            </a:r>
            <a:r>
              <a:rPr lang="en-US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(includes boundary values)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Which products have a </a:t>
            </a:r>
            <a:r>
              <a:rPr lang="en-US" sz="1800"/>
              <a:t>weight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between</a:t>
            </a:r>
            <a:r>
              <a:rPr lang="en-US" sz="1800"/>
              <a:t> 25 and 30 pounds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1800"/>
          </a:p>
          <a:p>
            <a:pPr marL="457200" marR="0" lvl="2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* FROM production.product AS p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2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p.weight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2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BETWEEN 25 AND 30;</a:t>
            </a:r>
            <a:endParaRPr sz="1800">
              <a:solidFill>
                <a:srgbClr val="7A1743"/>
              </a:solidFill>
            </a:endParaRPr>
          </a:p>
          <a:p>
            <a:pPr marL="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/>
          </a:p>
          <a:p>
            <a:pPr marL="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2.     Which products have a </a:t>
            </a:r>
            <a:r>
              <a:rPr lang="en-US" sz="1800"/>
              <a:t>list price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between $</a:t>
            </a:r>
            <a:r>
              <a:rPr lang="en-US" sz="1800"/>
              <a:t>10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$</a:t>
            </a:r>
            <a:r>
              <a:rPr lang="en-US" sz="1800"/>
              <a:t>3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0?</a:t>
            </a:r>
            <a:endParaRPr sz="1800"/>
          </a:p>
          <a:p>
            <a:pPr marL="457200" marR="0" lvl="2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*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2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2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p.listprice BETWEEN 10 AND 30;</a:t>
            </a:r>
            <a:endParaRPr sz="1800">
              <a:solidFill>
                <a:srgbClr val="7A1743"/>
              </a:solidFill>
            </a:endParaRPr>
          </a:p>
          <a:p>
            <a:pPr marL="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u="sng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000000"/>
              </a:solidFill>
            </a:endParaRPr>
          </a:p>
          <a:p>
            <a:pPr marL="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6538" marR="0" lvl="0" indent="-236538" algn="l" rtl="0">
              <a:lnSpc>
                <a:spcPct val="114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4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8" name="Google Shape;738;p94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FILTERING AND AGGREGATION IN SQL	</a:t>
            </a:r>
            <a:endParaRPr/>
          </a:p>
        </p:txBody>
      </p:sp>
      <p:sp>
        <p:nvSpPr>
          <p:cNvPr id="739" name="Google Shape;739;p94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COMBINING LOGICAL OPERATORS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5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COMBINING LOGICAL OPERATORS 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5" name="Google Shape;745;p95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223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some cases,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a</a:t>
            </a:r>
            <a:r>
              <a:rPr lang="en-US" sz="2400"/>
              <a:t>n effective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way to include additional data. However, it may sometimes include more data than intended.</a:t>
            </a:r>
            <a:endParaRPr sz="240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We want to see any silver colored products that are of style ‘U’ and sell for more than $3,000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/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*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color ILIKE 'Silver'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AND p.style ILIKE 'U'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 p.listprice &gt; 3000;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This query will not properly answer the question. Why?</a:t>
            </a: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200150" marR="0" lvl="1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6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COMBINING LOGICAL OPERATORS 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1" name="Google Shape;751;p96"/>
          <p:cNvSpPr txBox="1">
            <a:spLocks noGrp="1"/>
          </p:cNvSpPr>
          <p:nvPr>
            <p:ph type="body" idx="1"/>
          </p:nvPr>
        </p:nvSpPr>
        <p:spPr>
          <a:xfrm>
            <a:off x="591725" y="1477050"/>
            <a:ext cx="11637300" cy="5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presumption is you will only get results </a:t>
            </a:r>
            <a:r>
              <a:rPr lang="en-US" sz="2400"/>
              <a:t>of silver products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everything </a:t>
            </a:r>
            <a:r>
              <a:rPr lang="en-US" sz="2400"/>
              <a:t>of ‘U’ style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any </a:t>
            </a:r>
            <a:r>
              <a:rPr lang="en-US" sz="2400"/>
              <a:t>products priced greater than $3,000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240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2400"/>
            </a:b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because the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not grouped, it will instead override the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/>
              <a:t>color = silver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bring back </a:t>
            </a:r>
            <a:r>
              <a:rPr lang="en-US" sz="2400" b="1" i="0" u="none" strike="noStrike" cap="none">
                <a:solidFill>
                  <a:srgbClr val="7A1743"/>
                </a:solidFill>
              </a:rPr>
              <a:t>ANY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/>
              <a:t>product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with sales greater than </a:t>
            </a:r>
            <a:r>
              <a:rPr lang="en-US" sz="2400"/>
              <a:t>$3,000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24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/>
          </a:p>
          <a:p>
            <a:pPr marL="0" marR="0" lvl="1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</a:rPr>
              <a:t>SOLUTION: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*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 color ILIKE 'Silver'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AND (p.style ILIKE 'U'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 p.listprice &gt; 3000);</a:t>
            </a:r>
            <a:b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7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GUIDED PRACTICE: 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97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APPLYING FUNCTIONS IN 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8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8"/>
          <p:cNvSpPr txBox="1">
            <a:spLocks noGrp="1"/>
          </p:cNvSpPr>
          <p:nvPr>
            <p:ph type="body" idx="1"/>
          </p:nvPr>
        </p:nvSpPr>
        <p:spPr>
          <a:xfrm>
            <a:off x="635006" y="15628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Keep in mind that different SQL dialects have varied syntax, but their principles are consistent. Cross-reference resources for functions and specific vendors are readily available online (for example: techonthenet.com or w3school.com).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endParaRPr sz="2400" b="1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9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9"/>
          <p:cNvSpPr txBox="1">
            <a:spLocks noGrp="1"/>
          </p:cNvSpPr>
          <p:nvPr>
            <p:ph type="body" idx="1"/>
          </p:nvPr>
        </p:nvSpPr>
        <p:spPr>
          <a:xfrm>
            <a:off x="635006" y="15628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CONCAT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Combines two fields or expressions together.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CONCAT(field1, field2, field3…)</a:t>
            </a:r>
            <a:b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CONCAT(p.productid, ' hello ', p.name)</a:t>
            </a: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LIMIT 10;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0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00"/>
          <p:cNvSpPr txBox="1">
            <a:spLocks noGrp="1"/>
          </p:cNvSpPr>
          <p:nvPr>
            <p:ph type="body" idx="1"/>
          </p:nvPr>
        </p:nvSpPr>
        <p:spPr>
          <a:xfrm>
            <a:off x="635006" y="15628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Counts the length of characters in a field.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Syntax: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LENGTH(field1)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Example: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LENGTH(p.name)</a:t>
            </a: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LIMIT 10;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1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01"/>
          <p:cNvSpPr txBox="1">
            <a:spLocks noGrp="1"/>
          </p:cNvSpPr>
          <p:nvPr>
            <p:ph type="body" idx="1"/>
          </p:nvPr>
        </p:nvSpPr>
        <p:spPr>
          <a:xfrm>
            <a:off x="635000" y="1457125"/>
            <a:ext cx="11734800" cy="5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REPLACE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Similar to the Excel function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SUBSTITUTE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 replaces a value in a field with another value.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REPLACE(field_to_change, content_to_replace, new_content)</a:t>
            </a:r>
            <a:endParaRPr sz="2400" b="1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REPLACE(p.name, 'LL Crankarm', 'HELLO WORLD!')</a:t>
            </a: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LIMIT 10;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2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02"/>
          <p:cNvSpPr txBox="1">
            <a:spLocks noGrp="1"/>
          </p:cNvSpPr>
          <p:nvPr>
            <p:ph type="body" idx="1"/>
          </p:nvPr>
        </p:nvSpPr>
        <p:spPr>
          <a:xfrm>
            <a:off x="635000" y="1504374"/>
            <a:ext cx="117348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Changing case: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Changing a case is useful if you have data inconsistencies in a table or across tables and need to create a common key for a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example, if a company is called “apple inc,” “APPLE inc,” or “Apple Inc” in the same table, then a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clause may match one but not the other.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the same instance, if you need to join on a company name as a common key, there could be a mismatch across different tables.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Normalizing the name allows for an easier match.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6"/>
          <p:cNvSpPr/>
          <p:nvPr/>
        </p:nvSpPr>
        <p:spPr>
          <a:xfrm>
            <a:off x="635000" y="1471613"/>
            <a:ext cx="12109450" cy="518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Last Class Lightning Round</a:t>
            </a:r>
            <a:endParaRPr/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Name two ways to access a quick view of first 100 rows.</a:t>
            </a:r>
            <a:endParaRPr/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the SQL command used to designate data source?</a:t>
            </a:r>
            <a:endParaRPr/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the big deal with upper and lower case for stored data?</a:t>
            </a:r>
            <a:endParaRPr/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How do you solve comparing a number to text value?</a:t>
            </a:r>
            <a:endParaRPr/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punctuation is used to encapsulate a text string in SQL?</a:t>
            </a:r>
            <a:endParaRPr/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the purpose of CAST?</a:t>
            </a:r>
            <a:endParaRPr/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Name two ways to see how many rows a query returns.</a:t>
            </a:r>
            <a:endParaRPr/>
          </a:p>
        </p:txBody>
      </p:sp>
      <p:sp>
        <p:nvSpPr>
          <p:cNvPr id="618" name="Google Shape;618;p76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9" name="Google Shape;619;p76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734801" cy="437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two ways to access a quick view of the first 100 rows.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</a:t>
            </a:r>
            <a:r>
              <a:rPr lang="en-US" sz="2400"/>
              <a:t>’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the SQL command used to designate data source</a:t>
            </a:r>
            <a:r>
              <a:rPr lang="en-US" sz="2400"/>
              <a:t>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</a:t>
            </a:r>
            <a:r>
              <a:rPr lang="en-US" sz="2400"/>
              <a:t>’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2400"/>
              <a:t>important about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upper- and lowercase for stored data?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you solve for comparing a number to text value?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punctuation is used to encapsulate a text string in SQL?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two  </a:t>
            </a:r>
            <a:r>
              <a:rPr lang="en-US" sz="2400"/>
              <a:t>(or more)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ways to see how many rows a query returns.</a:t>
            </a:r>
            <a:endParaRPr sz="2400"/>
          </a:p>
          <a:p>
            <a:pPr marL="239713" marR="0" lvl="0" indent="-6191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0" name="Google Shape;620;p76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3873" cy="6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REVIEW: </a:t>
            </a:r>
            <a:r>
              <a:rPr lang="en-US"/>
              <a:t>PRIOR SQL LESSONS</a:t>
            </a:r>
            <a:endParaRPr/>
          </a:p>
        </p:txBody>
      </p:sp>
      <p:sp>
        <p:nvSpPr>
          <p:cNvPr id="621" name="Google Shape;621;p76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3873" cy="72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LIGHTNING ROUND REVIEW</a:t>
            </a:r>
            <a:endParaRPr sz="54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3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03"/>
          <p:cNvSpPr txBox="1">
            <a:spLocks noGrp="1"/>
          </p:cNvSpPr>
          <p:nvPr>
            <p:ph type="body" idx="1"/>
          </p:nvPr>
        </p:nvSpPr>
        <p:spPr>
          <a:xfrm>
            <a:off x="635000" y="1504377"/>
            <a:ext cx="11734800" cy="5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LOWER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Converts a field or expression to lowercase.</a:t>
            </a:r>
            <a:endParaRPr sz="24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LOWER(field1)</a:t>
            </a:r>
            <a:endParaRPr sz="2400" b="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UPPER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Converts a field or expression to uppercase.</a:t>
            </a:r>
            <a:endParaRPr sz="24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UPPER(field1)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UPPER(p.name)</a:t>
            </a: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LIMIT 10;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4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04"/>
          <p:cNvSpPr txBox="1">
            <a:spLocks noGrp="1"/>
          </p:cNvSpPr>
          <p:nvPr>
            <p:ph type="body" idx="1"/>
          </p:nvPr>
        </p:nvSpPr>
        <p:spPr>
          <a:xfrm>
            <a:off x="635000" y="1419311"/>
            <a:ext cx="11734800" cy="5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substring selection: Selects a given number of characters from one side of the string.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Selects characters from left side.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Selects characters from right side.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	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LEFT(field1, length)</a:t>
            </a:r>
            <a:endParaRPr sz="2400" b="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RIGHT(field1, length)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p.productnumber, 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RIGHT(p.productnumber, 4)</a:t>
            </a: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LIMIT 10;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5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05"/>
          <p:cNvSpPr txBox="1">
            <a:spLocks noGrp="1"/>
          </p:cNvSpPr>
          <p:nvPr>
            <p:ph type="body" idx="1"/>
          </p:nvPr>
        </p:nvSpPr>
        <p:spPr>
          <a:xfrm>
            <a:off x="635000" y="1439500"/>
            <a:ext cx="12283500" cy="5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SUBSTRING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allows you to retrieve specific characters within a field.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SUBSTRING(field1,starting position,number of characters to retrieve from starting positions)</a:t>
            </a:r>
            <a:endParaRPr sz="2400" b="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SUBSTRING(p.name, 2, 4)</a:t>
            </a: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LIMIT 10;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6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6"/>
          <p:cNvSpPr txBox="1">
            <a:spLocks noGrp="1"/>
          </p:cNvSpPr>
          <p:nvPr>
            <p:ph type="body" idx="1"/>
          </p:nvPr>
        </p:nvSpPr>
        <p:spPr>
          <a:xfrm>
            <a:off x="677536" y="1419311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LEFT/RIGHT</a:t>
            </a:r>
            <a:r>
              <a:rPr lang="en-US" sz="2400" b="1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TRIM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Removes blanks from the specified side.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LTRIM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Trims all blanks from the left side.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RTRIM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Trims all blanks from the right side.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	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LTRIM(field1)</a:t>
            </a:r>
            <a:endParaRPr sz="2400" b="1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RTRIM(field1)</a:t>
            </a:r>
            <a:endParaRPr sz="2400" b="1">
              <a:solidFill>
                <a:srgbClr val="7A1743"/>
              </a:solidFill>
            </a:endParaRPr>
          </a:p>
          <a:p>
            <a:pPr marL="9144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1">
              <a:solidFill>
                <a:srgbClr val="7A1743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LENGTH(LTRIM('  left!  ')) AS "left",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LENGTH(RTRIM('  right  ')) AS "right",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LENGTH(LTRIM(RTRIM('  both!  '))) AS "both",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LENGTH(('  none!  ')) AS "none"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7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STRING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07"/>
          <p:cNvSpPr txBox="1">
            <a:spLocks noGrp="1"/>
          </p:cNvSpPr>
          <p:nvPr>
            <p:ph type="body" idx="1"/>
          </p:nvPr>
        </p:nvSpPr>
        <p:spPr>
          <a:xfrm>
            <a:off x="635006" y="14218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TRIM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Removes specific characters from the start of the field (</a:t>
            </a:r>
            <a:r>
              <a:rPr lang="en-US" sz="22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leading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characters), end of the field (</a:t>
            </a:r>
            <a:r>
              <a:rPr lang="en-US" sz="22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trailing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characters), or both.</a:t>
            </a:r>
            <a:endParaRPr sz="2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2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TRIM(leading ‘characters’, from field1)</a:t>
            </a:r>
            <a:endParaRPr sz="2200" b="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r>
              <a:rPr lang="en-US" sz="22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	TRIM(trailing ‘characters’, from field1)</a:t>
            </a:r>
            <a:endParaRPr sz="2200" b="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r>
              <a:rPr lang="en-US" sz="22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	TRIM(both ‘characters’, from field1)	</a:t>
            </a:r>
            <a:br>
              <a:rPr lang="en-US" sz="22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2200" b="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r>
              <a:rPr lang="en-US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p.productnumber, </a:t>
            </a:r>
            <a:endParaRPr sz="2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TRIM(LEADING 'B' from p.productnumber), </a:t>
            </a:r>
            <a:endParaRPr sz="2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TRIM (TRAILING '7' from p.productnumber)</a:t>
            </a:r>
            <a:endParaRPr sz="2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P;</a:t>
            </a:r>
            <a:endParaRPr sz="2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endParaRPr sz="2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8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FILTERING AND AGGREGATION IN SQL	</a:t>
            </a:r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dirty="0">
                <a:solidFill>
                  <a:srgbClr val="FFFFFF"/>
                </a:solidFill>
              </a:rPr>
              <a:t>HOMEWORK: </a:t>
            </a:r>
            <a:endParaRPr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INDEPENDENT PRACTICE</a:t>
            </a:r>
            <a:endParaRPr dirty="0"/>
          </a:p>
        </p:txBody>
      </p:sp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9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CONDITIONS</a:t>
            </a:r>
            <a:r>
              <a:rPr lang="en-US" dirty="0"/>
              <a:t>: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HOMEWORK - INDEPENDENT PRACTICE</a:t>
            </a:r>
            <a:endParaRPr sz="3200" b="1" i="0" u="none" strike="noStrike" cap="none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0" name="Google Shape;830;p109"/>
          <p:cNvSpPr txBox="1">
            <a:spLocks noGrp="1"/>
          </p:cNvSpPr>
          <p:nvPr>
            <p:ph type="body" idx="1"/>
          </p:nvPr>
        </p:nvSpPr>
        <p:spPr>
          <a:xfrm>
            <a:off x="2951450" y="2030225"/>
            <a:ext cx="9844500" cy="5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dirty="0"/>
              <a:t>For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your new project at Deloitte, your boss has asked you a few more questions about the </a:t>
            </a:r>
            <a:r>
              <a:rPr lang="en-US" dirty="0"/>
              <a:t>Adventure Works dataset (production schema, product table)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b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Please write queries that answer the following questions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Which products have a standard</a:t>
            </a:r>
            <a:r>
              <a:rPr lang="en-US" dirty="0"/>
              <a:t> 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cost of more than $</a:t>
            </a:r>
            <a:r>
              <a:rPr lang="en-US" dirty="0"/>
              <a:t>2,0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00?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/>
              <a:t>What is the name of the black colored product weighing between 18 and 19 pounds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/>
              <a:t>How many products take more than 3 days to manufacture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/>
              <a:t>How many long-sleeve jersey products are there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/>
              <a:t>How many different product lines are there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dirty="0"/>
          </a:p>
          <a:p>
            <a:pPr marL="341312" marR="0" lvl="0" indent="-34131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dirty="0"/>
              <a:t>hat is the average list price of all products in the R and S product lines combined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 For</a:t>
            </a:r>
            <a:r>
              <a:rPr lang="en-US" dirty="0"/>
              <a:t>mat your answer as a money datatype.</a:t>
            </a:r>
            <a:endParaRPr dirty="0"/>
          </a:p>
          <a:p>
            <a:pPr marL="341312" marR="0" lvl="0" indent="-34131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/>
              <a:t>BONUS - I only want information about our unfinished goods. Can you get me the safety stock level and cost of goods?  The safety stock level should be less than 5 OR the cost of goods sold should be greater than $100, either is fine.</a:t>
            </a:r>
            <a:endParaRPr dirty="0"/>
          </a:p>
          <a:p>
            <a:pPr marL="341313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  <a:p>
            <a:pPr marL="341313" marR="0" lvl="0" indent="-22701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31" name="Google Shape;831;p109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7"/>
          <p:cNvSpPr/>
          <p:nvPr/>
        </p:nvSpPr>
        <p:spPr>
          <a:xfrm>
            <a:off x="635000" y="1490663"/>
            <a:ext cx="12109450" cy="518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7" name="Google Shape;627;p77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FILTERING AND AGGREGATION IN SQL	</a:t>
            </a:r>
            <a:endParaRPr sz="3200" b="0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8" name="Google Shape;628;p77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OPENING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8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822471" cy="437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239712" marR="0" lvl="0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commenting to code using </a:t>
            </a:r>
            <a:r>
              <a:rPr lang="en-US" sz="2400" b="1">
                <a:solidFill>
                  <a:srgbClr val="7A1743"/>
                </a:solidFill>
              </a:rPr>
              <a:t>--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and</a:t>
            </a:r>
            <a:r>
              <a:rPr lang="en-US" sz="2400"/>
              <a:t>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/*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comment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*/</a:t>
            </a: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/>
          </a:p>
          <a:p>
            <a:pPr marL="239712" marR="0" lvl="0" indent="-21431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conditional operators 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400"/>
              <a:t>,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-US" sz="2400">
                <a:solidFill>
                  <a:srgbClr val="000000"/>
                </a:solidFill>
              </a:rPr>
              <a:t>,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-US" sz="2400"/>
              <a:t>,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2400"/>
              <a:t>,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NOT IN,</a:t>
            </a:r>
            <a:r>
              <a:rPr lang="en-US" sz="2400" b="1"/>
              <a:t>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ILIKE, LIKE</a:t>
            </a:r>
            <a:r>
              <a:rPr lang="en-US" sz="2400"/>
              <a:t>,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BETWEEN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/>
          </a:p>
          <a:p>
            <a:pPr marL="239712" marR="0" lvl="0" indent="-21431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the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Boolean operator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to include only the</a:t>
            </a:r>
            <a:r>
              <a:rPr lang="en-US" sz="2400"/>
              <a:t> desired data.</a:t>
            </a:r>
            <a:endParaRPr sz="2400"/>
          </a:p>
          <a:p>
            <a:pPr marL="239712" marR="0" lvl="0" indent="-21431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/>
              <a:t>Showed how to apply </a:t>
            </a:r>
            <a:r>
              <a:rPr lang="en-US" sz="2400" b="1"/>
              <a:t>string functions </a:t>
            </a:r>
            <a:r>
              <a:rPr lang="en-US" sz="2400"/>
              <a:t>to manipulate and transform data.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39713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78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3873" cy="6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FILTERING AND AGGREGATING IN SQL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5" name="Google Shape;635;p78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3873" cy="72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54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FILTERING AND AGGREGATION IN SQL	</a:t>
            </a:r>
            <a:endParaRPr/>
          </a:p>
        </p:txBody>
      </p:sp>
      <p:sp>
        <p:nvSpPr>
          <p:cNvPr id="641" name="Google Shape;641;p79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INTRODUCTION: COMMENTING CODE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0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HEADER COMMENTS</a:t>
            </a:r>
            <a:endParaRPr/>
          </a:p>
        </p:txBody>
      </p:sp>
      <p:sp>
        <p:nvSpPr>
          <p:cNvPr id="647" name="Google Shape;647;p80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223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We’ll briefly walk through three types of comments you are likely to encounter :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Header Comments: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-- 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In-Line Comments: </a:t>
            </a: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/* comment */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Multi-Line Comments </a:t>
            </a: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/* comment, new line */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6538" marR="0" lvl="0" indent="-720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HEADER COMMENTS</a:t>
            </a:r>
            <a:endParaRPr/>
          </a:p>
        </p:txBody>
      </p:sp>
      <p:sp>
        <p:nvSpPr>
          <p:cNvPr id="653" name="Google Shape;653;p81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3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</a:rPr>
              <a:t>Header</a:t>
            </a:r>
            <a:r>
              <a:rPr lang="en-US" sz="1800" b="1"/>
              <a:t> comments</a:t>
            </a:r>
            <a:r>
              <a:rPr lang="en-US" sz="1800" b="1" i="0" u="none" strike="noStrike" cap="none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a great way to keep a history of why </a:t>
            </a:r>
            <a:r>
              <a:rPr lang="en-US" sz="1800"/>
              <a:t>a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SQL query was built and who requested </a:t>
            </a:r>
            <a:r>
              <a:rPr lang="en-US" sz="1800"/>
              <a:t>any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changes that </a:t>
            </a:r>
            <a:r>
              <a:rPr lang="en-US" sz="1800"/>
              <a:t>were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made</a:t>
            </a:r>
            <a:r>
              <a:rPr lang="en-US" sz="1800"/>
              <a:t>. </a:t>
            </a:r>
            <a:br>
              <a:rPr lang="en-US" sz="1800"/>
            </a:br>
            <a:br>
              <a:rPr lang="en-US" sz="1800"/>
            </a:br>
            <a:r>
              <a:rPr lang="en-US" sz="1800"/>
              <a:t>When commenting in the header of a file, we recommend following a standardized format, like this one:</a:t>
            </a:r>
            <a:endParaRPr sz="1800"/>
          </a:p>
          <a:p>
            <a:pPr marL="457200" lvl="0" indent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7F6000"/>
              </a:buClr>
              <a:buFont typeface="Georgia"/>
              <a:buNone/>
            </a:pPr>
            <a:b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/**********************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7F6000"/>
              </a:buClr>
              <a:buFont typeface="Georgia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** NAME: Name of report.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7F6000"/>
              </a:buClr>
              <a:buFont typeface="Georgia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** DESC: Description of report.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7F6000"/>
              </a:buClr>
              <a:buFont typeface="Georgia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** AUTH: Name of author.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7F6000"/>
              </a:buClr>
              <a:buFont typeface="Georgia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** DATE: Date report published.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7F6000"/>
              </a:buClr>
              <a:buFont typeface="Georgia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***********************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7F6000"/>
              </a:buClr>
              <a:buFont typeface="Georgia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**Change History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7F6000"/>
              </a:buClr>
              <a:buFont typeface="Georgia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***********************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7F6000"/>
              </a:buClr>
              <a:buFont typeface="Georgia"/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** Version | Date | Author | Description</a:t>
            </a:r>
            <a:endParaRPr sz="18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 	***************************/</a:t>
            </a:r>
            <a:br>
              <a:rPr lang="en-US" sz="1800"/>
            </a:b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2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HEADER COMMENTS</a:t>
            </a:r>
            <a:endParaRPr/>
          </a:p>
        </p:txBody>
      </p:sp>
      <p:sp>
        <p:nvSpPr>
          <p:cNvPr id="659" name="Google Shape;659;p82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3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In-l</a:t>
            </a:r>
            <a:r>
              <a:rPr lang="en-US" sz="2200" b="1" i="0" u="none" strike="noStrike" cap="none">
                <a:solidFill>
                  <a:schemeClr val="dk1"/>
                </a:solidFill>
              </a:rPr>
              <a:t>ine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comments </a:t>
            </a:r>
            <a:r>
              <a:rPr lang="en-US" sz="2200"/>
              <a:t>are usually used to explain 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calculations</a:t>
            </a:r>
            <a:r>
              <a:rPr lang="en-US" sz="2200"/>
              <a:t>.</a:t>
            </a:r>
            <a:endParaRPr sz="2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2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 --This is an in-line comment about this query.</a:t>
            </a:r>
            <a:endParaRPr sz="2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M</a:t>
            </a:r>
            <a:r>
              <a:rPr lang="en-US" sz="2200" b="1" i="0" u="none" strike="noStrike" cap="none">
                <a:solidFill>
                  <a:schemeClr val="dk1"/>
                </a:solidFill>
              </a:rPr>
              <a:t>ulti-line comments</a:t>
            </a:r>
            <a:r>
              <a:rPr lang="en-US" sz="2200"/>
              <a:t> are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 good way to document more complicated processes and the reasoning behind them, but should be used sparingly. </a:t>
            </a:r>
            <a:br>
              <a:rPr lang="en-US" sz="22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220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Georgia"/>
              <a:buNone/>
            </a:pPr>
            <a:r>
              <a:rPr lang="en-US" sz="22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-US" sz="22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p.productid, p.color </a:t>
            </a:r>
            <a:r>
              <a:rPr lang="en-US" sz="22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/*</a:t>
            </a:r>
            <a:r>
              <a:rPr lang="en-US" sz="22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Here is an example multi-line comment about this query</a:t>
            </a:r>
            <a:r>
              <a:rPr lang="en-US" sz="22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.*/</a:t>
            </a:r>
            <a:endParaRPr sz="220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36537" marR="0" lvl="0" indent="-72072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Georgia"/>
              <a:buNone/>
            </a:pPr>
            <a:endParaRPr sz="2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GA AN v3.0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 AN v3.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2138</Words>
  <Application>Microsoft Macintosh PowerPoint</Application>
  <PresentationFormat>Custom</PresentationFormat>
  <Paragraphs>498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Calibri</vt:lpstr>
      <vt:lpstr>Arial</vt:lpstr>
      <vt:lpstr>Oswald</vt:lpstr>
      <vt:lpstr>Roboto Mono</vt:lpstr>
      <vt:lpstr>Roboto</vt:lpstr>
      <vt:lpstr>Georgia</vt:lpstr>
      <vt:lpstr>Helvetica Neue</vt:lpstr>
      <vt:lpstr>Times New Roman</vt:lpstr>
      <vt:lpstr>Merriweather Sans</vt:lpstr>
      <vt:lpstr>GA AN v3.01</vt:lpstr>
      <vt:lpstr>GA AN v3.0</vt:lpstr>
      <vt:lpstr>White</vt:lpstr>
      <vt:lpstr>PowerPoint Presentation</vt:lpstr>
      <vt:lpstr>PowerPoint Presentation</vt:lpstr>
      <vt:lpstr>REVIEW: PRIOR SQL LESSONS</vt:lpstr>
      <vt:lpstr>FILTERING AND AGGREGATION IN SQL </vt:lpstr>
      <vt:lpstr>FILTERING AND AGGREGATING IN SQL</vt:lpstr>
      <vt:lpstr>FILTERING AND AGGREGATION IN SQL </vt:lpstr>
      <vt:lpstr>HEADER COMMENTS</vt:lpstr>
      <vt:lpstr>HEADER COMMENTS</vt:lpstr>
      <vt:lpstr>HEADER COMMENTS</vt:lpstr>
      <vt:lpstr>FILTERING AND AGGREGATION IN SQL </vt:lpstr>
      <vt:lpstr>PowerPoint Presentation</vt:lpstr>
      <vt:lpstr>PowerPoint Presentation</vt:lpstr>
      <vt:lpstr>PowerPoint Presentation</vt:lpstr>
      <vt:lpstr>WHERE CONDITIONS</vt:lpstr>
      <vt:lpstr>WHERE CONDITIONS: ORDER OF OPERATIONS </vt:lpstr>
      <vt:lpstr>WHERE CONDITIONS</vt:lpstr>
      <vt:lpstr>FILTERING AND AGGREGATION IN SQL </vt:lpstr>
      <vt:lpstr>WHERE CONDITIONS: GUIDED PRACTICE</vt:lpstr>
      <vt:lpstr>WHERE CONDITIONS: GUIDED PRACTICE </vt:lpstr>
      <vt:lpstr>WHERE CONDITIONS: GUIDED PRACTICE </vt:lpstr>
      <vt:lpstr>FILTERING AND AGGREGATION IN SQL </vt:lpstr>
      <vt:lpstr>COMBINING LOGICAL OPERATORS </vt:lpstr>
      <vt:lpstr>COMBINING LOGICAL OPERATORS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FILTERING AND AGGREGATION IN SQL </vt:lpstr>
      <vt:lpstr>WHERE CONDITIONS: HOMEWORK - INDEPENDENT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Carrie Andersen</cp:lastModifiedBy>
  <cp:revision>6</cp:revision>
  <dcterms:modified xsi:type="dcterms:W3CDTF">2018-11-11T21:21:35Z</dcterms:modified>
</cp:coreProperties>
</file>